
<file path=[Content_Types].xml><?xml version="1.0" encoding="utf-8"?>
<Types xmlns="http://schemas.openxmlformats.org/package/2006/content-types"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12.fntdata" ContentType="application/x-fontdata"/>
  <Override PartName="/ppt/fonts/font13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media/image10.svg" ContentType="image/svg+xml"/>
  <Override PartName="/ppt/media/image3.svg" ContentType="image/svg+xml"/>
  <Override PartName="/ppt/media/image5.svg" ContentType="image/svg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51" r:id="rId3"/>
    <p:sldMasterId id="2147483655" r:id="rId4"/>
    <p:sldMasterId id="2147483659" r:id="rId5"/>
    <p:sldMasterId id="2147483662" r:id="rId6"/>
    <p:sldMasterId id="2147483676" r:id="rId7"/>
    <p:sldMasterId id="2147483677" r:id="rId8"/>
    <p:sldMasterId id="2147483680" r:id="rId9"/>
    <p:sldMasterId id="2147483683" r:id="rId10"/>
    <p:sldMasterId id="2147483687" r:id="rId11"/>
    <p:sldMasterId id="2147483691" r:id="rId12"/>
    <p:sldMasterId id="2147483695" r:id="rId13"/>
    <p:sldMasterId id="2147483699" r:id="rId14"/>
    <p:sldMasterId id="2147483703" r:id="rId15"/>
    <p:sldMasterId id="2147483707" r:id="rId16"/>
    <p:sldMasterId id="2147483711" r:id="rId17"/>
  </p:sldMasterIdLst>
  <p:sldIdLst>
    <p:sldId id="257" r:id="rId18"/>
    <p:sldId id="258" r:id="rId19"/>
    <p:sldId id="259" r:id="rId20"/>
    <p:sldId id="260" r:id="rId21"/>
    <p:sldId id="261" r:id="rId22"/>
    <p:sldId id="325" r:id="rId23"/>
    <p:sldId id="262" r:id="rId24"/>
    <p:sldId id="264" r:id="rId25"/>
    <p:sldId id="266" r:id="rId26"/>
    <p:sldId id="267" r:id="rId27"/>
    <p:sldId id="268" r:id="rId28"/>
    <p:sldId id="269" r:id="rId29"/>
    <p:sldId id="270" r:id="rId30"/>
    <p:sldId id="273" r:id="rId31"/>
    <p:sldId id="274" r:id="rId32"/>
    <p:sldId id="275" r:id="rId33"/>
    <p:sldId id="276" r:id="rId34"/>
    <p:sldId id="277" r:id="rId35"/>
    <p:sldId id="279" r:id="rId36"/>
    <p:sldId id="278" r:id="rId37"/>
    <p:sldId id="280" r:id="rId38"/>
    <p:sldId id="281" r:id="rId39"/>
    <p:sldId id="283" r:id="rId40"/>
    <p:sldId id="285" r:id="rId41"/>
    <p:sldId id="286" r:id="rId42"/>
    <p:sldId id="327" r:id="rId43"/>
    <p:sldId id="288" r:id="rId44"/>
    <p:sldId id="289" r:id="rId45"/>
    <p:sldId id="290" r:id="rId46"/>
    <p:sldId id="295" r:id="rId47"/>
    <p:sldId id="294" r:id="rId48"/>
    <p:sldId id="292" r:id="rId49"/>
    <p:sldId id="296" r:id="rId50"/>
    <p:sldId id="293" r:id="rId51"/>
    <p:sldId id="297" r:id="rId52"/>
    <p:sldId id="298" r:id="rId53"/>
    <p:sldId id="299" r:id="rId54"/>
    <p:sldId id="300" r:id="rId55"/>
    <p:sldId id="301" r:id="rId56"/>
    <p:sldId id="378" r:id="rId57"/>
    <p:sldId id="379" r:id="rId58"/>
    <p:sldId id="380" r:id="rId59"/>
    <p:sldId id="381" r:id="rId60"/>
    <p:sldId id="382" r:id="rId61"/>
    <p:sldId id="383" r:id="rId62"/>
    <p:sldId id="384" r:id="rId63"/>
    <p:sldId id="385" r:id="rId64"/>
    <p:sldId id="386" r:id="rId65"/>
    <p:sldId id="387" r:id="rId66"/>
    <p:sldId id="388" r:id="rId67"/>
    <p:sldId id="389" r:id="rId68"/>
    <p:sldId id="390" r:id="rId69"/>
    <p:sldId id="391" r:id="rId70"/>
    <p:sldId id="392" r:id="rId71"/>
    <p:sldId id="393" r:id="rId72"/>
    <p:sldId id="394" r:id="rId73"/>
    <p:sldId id="395" r:id="rId74"/>
    <p:sldId id="398" r:id="rId75"/>
    <p:sldId id="302" r:id="rId76"/>
    <p:sldId id="303" r:id="rId77"/>
    <p:sldId id="304" r:id="rId78"/>
    <p:sldId id="305" r:id="rId79"/>
    <p:sldId id="399" r:id="rId80"/>
    <p:sldId id="306" r:id="rId81"/>
    <p:sldId id="307" r:id="rId82"/>
    <p:sldId id="308" r:id="rId83"/>
    <p:sldId id="419" r:id="rId84"/>
    <p:sldId id="309" r:id="rId85"/>
    <p:sldId id="310" r:id="rId86"/>
    <p:sldId id="420" r:id="rId87"/>
    <p:sldId id="421" r:id="rId88"/>
    <p:sldId id="422" r:id="rId89"/>
    <p:sldId id="311" r:id="rId90"/>
    <p:sldId id="312" r:id="rId91"/>
    <p:sldId id="313" r:id="rId92"/>
    <p:sldId id="314" r:id="rId93"/>
    <p:sldId id="315" r:id="rId94"/>
    <p:sldId id="316" r:id="rId95"/>
    <p:sldId id="317" r:id="rId96"/>
    <p:sldId id="318" r:id="rId97"/>
    <p:sldId id="319" r:id="rId98"/>
    <p:sldId id="320" r:id="rId99"/>
    <p:sldId id="423" r:id="rId100"/>
  </p:sldIdLst>
  <p:sldSz cx="12192000" cy="6858000"/>
  <p:notesSz cx="6858000" cy="9144000"/>
  <p:embeddedFontLst>
    <p:embeddedFont>
      <p:font typeface="阿里巴巴普惠体" panose="00020600040101010101" pitchFamily="18" charset="-122"/>
      <p:regular r:id="rId104"/>
    </p:embeddedFont>
    <p:embeddedFont>
      <p:font typeface="华文楷体" panose="02010600040101010101" pitchFamily="2" charset="-122"/>
      <p:regular r:id="rId105"/>
    </p:embeddedFont>
    <p:embeddedFont>
      <p:font typeface="纤黑体" panose="02000000000000000000" charset="-122"/>
      <p:regular r:id="rId106"/>
    </p:embeddedFont>
    <p:embeddedFont>
      <p:font typeface="字语坊腹黑体" panose="02000503000000000000" charset="-122"/>
      <p:regular r:id="rId107"/>
    </p:embeddedFont>
    <p:embeddedFont>
      <p:font typeface="Consolas" panose="020B0609020204030204" charset="0"/>
      <p:regular r:id="rId108"/>
      <p:bold r:id="rId109"/>
      <p:italic r:id="rId110"/>
      <p:boldItalic r:id="rId111"/>
    </p:embeddedFont>
    <p:embeddedFont>
      <p:font typeface="Source Code Pro" panose="020B0309030403020204" charset="0"/>
      <p:regular r:id="rId112"/>
      <p:bold r:id="rId113"/>
      <p:italic r:id="rId114"/>
      <p:boldItalic r:id="rId115"/>
    </p:embeddedFont>
    <p:embeddedFont>
      <p:font typeface="等线" panose="02010600030101010101" charset="-122"/>
      <p:regular r:id="rId116"/>
    </p:embeddedFont>
  </p:embeddedFontLst>
  <p:custDataLst>
    <p:tags r:id="rId117"/>
  </p:custDataLst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>
    <p:restoredLeft sz="15620"/>
    <p:restoredTop sz="94660"/>
  </p:normalViewPr>
  <p:slideViewPr>
    <p:cSldViewPr showGuides="1">
      <p:cViewPr>
        <p:scale>
          <a:sx n="100" d="100"/>
          <a:sy n="100" d="100"/>
        </p:scale>
        <p:origin x="84" y="408"/>
      </p:cViewPr>
      <p:guideLst>
        <p:guide orient="horz" pos="2160"/>
        <p:guide pos="381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82.xml"/><Relationship Id="rId98" Type="http://schemas.openxmlformats.org/officeDocument/2006/relationships/slide" Target="slides/slide81.xml"/><Relationship Id="rId97" Type="http://schemas.openxmlformats.org/officeDocument/2006/relationships/slide" Target="slides/slide80.xml"/><Relationship Id="rId96" Type="http://schemas.openxmlformats.org/officeDocument/2006/relationships/slide" Target="slides/slide79.xml"/><Relationship Id="rId95" Type="http://schemas.openxmlformats.org/officeDocument/2006/relationships/slide" Target="slides/slide78.xml"/><Relationship Id="rId94" Type="http://schemas.openxmlformats.org/officeDocument/2006/relationships/slide" Target="slides/slide77.xml"/><Relationship Id="rId93" Type="http://schemas.openxmlformats.org/officeDocument/2006/relationships/slide" Target="slides/slide76.xml"/><Relationship Id="rId92" Type="http://schemas.openxmlformats.org/officeDocument/2006/relationships/slide" Target="slides/slide75.xml"/><Relationship Id="rId91" Type="http://schemas.openxmlformats.org/officeDocument/2006/relationships/slide" Target="slides/slide74.xml"/><Relationship Id="rId90" Type="http://schemas.openxmlformats.org/officeDocument/2006/relationships/slide" Target="slides/slide73.xml"/><Relationship Id="rId9" Type="http://schemas.openxmlformats.org/officeDocument/2006/relationships/slideMaster" Target="slideMasters/slideMaster8.xml"/><Relationship Id="rId89" Type="http://schemas.openxmlformats.org/officeDocument/2006/relationships/slide" Target="slides/slide72.xml"/><Relationship Id="rId88" Type="http://schemas.openxmlformats.org/officeDocument/2006/relationships/slide" Target="slides/slide71.xml"/><Relationship Id="rId87" Type="http://schemas.openxmlformats.org/officeDocument/2006/relationships/slide" Target="slides/slide70.xml"/><Relationship Id="rId86" Type="http://schemas.openxmlformats.org/officeDocument/2006/relationships/slide" Target="slides/slide69.xml"/><Relationship Id="rId85" Type="http://schemas.openxmlformats.org/officeDocument/2006/relationships/slide" Target="slides/slide68.xml"/><Relationship Id="rId84" Type="http://schemas.openxmlformats.org/officeDocument/2006/relationships/slide" Target="slides/slide67.xml"/><Relationship Id="rId83" Type="http://schemas.openxmlformats.org/officeDocument/2006/relationships/slide" Target="slides/slide66.xml"/><Relationship Id="rId82" Type="http://schemas.openxmlformats.org/officeDocument/2006/relationships/slide" Target="slides/slide65.xml"/><Relationship Id="rId81" Type="http://schemas.openxmlformats.org/officeDocument/2006/relationships/slide" Target="slides/slide64.xml"/><Relationship Id="rId80" Type="http://schemas.openxmlformats.org/officeDocument/2006/relationships/slide" Target="slides/slide63.xml"/><Relationship Id="rId8" Type="http://schemas.openxmlformats.org/officeDocument/2006/relationships/slideMaster" Target="slideMasters/slideMaster7.xml"/><Relationship Id="rId79" Type="http://schemas.openxmlformats.org/officeDocument/2006/relationships/slide" Target="slides/slide62.xml"/><Relationship Id="rId78" Type="http://schemas.openxmlformats.org/officeDocument/2006/relationships/slide" Target="slides/slide61.xml"/><Relationship Id="rId77" Type="http://schemas.openxmlformats.org/officeDocument/2006/relationships/slide" Target="slides/slide60.xml"/><Relationship Id="rId76" Type="http://schemas.openxmlformats.org/officeDocument/2006/relationships/slide" Target="slides/slide59.xml"/><Relationship Id="rId75" Type="http://schemas.openxmlformats.org/officeDocument/2006/relationships/slide" Target="slides/slide58.xml"/><Relationship Id="rId74" Type="http://schemas.openxmlformats.org/officeDocument/2006/relationships/slide" Target="slides/slide57.xml"/><Relationship Id="rId73" Type="http://schemas.openxmlformats.org/officeDocument/2006/relationships/slide" Target="slides/slide56.xml"/><Relationship Id="rId72" Type="http://schemas.openxmlformats.org/officeDocument/2006/relationships/slide" Target="slides/slide55.xml"/><Relationship Id="rId71" Type="http://schemas.openxmlformats.org/officeDocument/2006/relationships/slide" Target="slides/slide54.xml"/><Relationship Id="rId70" Type="http://schemas.openxmlformats.org/officeDocument/2006/relationships/slide" Target="slides/slide53.xml"/><Relationship Id="rId7" Type="http://schemas.openxmlformats.org/officeDocument/2006/relationships/slideMaster" Target="slideMasters/slideMaster6.xml"/><Relationship Id="rId69" Type="http://schemas.openxmlformats.org/officeDocument/2006/relationships/slide" Target="slides/slide52.xml"/><Relationship Id="rId68" Type="http://schemas.openxmlformats.org/officeDocument/2006/relationships/slide" Target="slides/slide51.xml"/><Relationship Id="rId67" Type="http://schemas.openxmlformats.org/officeDocument/2006/relationships/slide" Target="slides/slide50.xml"/><Relationship Id="rId66" Type="http://schemas.openxmlformats.org/officeDocument/2006/relationships/slide" Target="slides/slide49.xml"/><Relationship Id="rId65" Type="http://schemas.openxmlformats.org/officeDocument/2006/relationships/slide" Target="slides/slide48.xml"/><Relationship Id="rId64" Type="http://schemas.openxmlformats.org/officeDocument/2006/relationships/slide" Target="slides/slide47.xml"/><Relationship Id="rId63" Type="http://schemas.openxmlformats.org/officeDocument/2006/relationships/slide" Target="slides/slide46.xml"/><Relationship Id="rId62" Type="http://schemas.openxmlformats.org/officeDocument/2006/relationships/slide" Target="slides/slide45.xml"/><Relationship Id="rId61" Type="http://schemas.openxmlformats.org/officeDocument/2006/relationships/slide" Target="slides/slide44.xml"/><Relationship Id="rId60" Type="http://schemas.openxmlformats.org/officeDocument/2006/relationships/slide" Target="slides/slide43.xml"/><Relationship Id="rId6" Type="http://schemas.openxmlformats.org/officeDocument/2006/relationships/slideMaster" Target="slideMasters/slideMaster5.xml"/><Relationship Id="rId59" Type="http://schemas.openxmlformats.org/officeDocument/2006/relationships/slide" Target="slides/slide42.xml"/><Relationship Id="rId58" Type="http://schemas.openxmlformats.org/officeDocument/2006/relationships/slide" Target="slides/slide41.xml"/><Relationship Id="rId57" Type="http://schemas.openxmlformats.org/officeDocument/2006/relationships/slide" Target="slides/slide40.xml"/><Relationship Id="rId56" Type="http://schemas.openxmlformats.org/officeDocument/2006/relationships/slide" Target="slides/slide39.xml"/><Relationship Id="rId55" Type="http://schemas.openxmlformats.org/officeDocument/2006/relationships/slide" Target="slides/slide38.xml"/><Relationship Id="rId54" Type="http://schemas.openxmlformats.org/officeDocument/2006/relationships/slide" Target="slides/slide37.xml"/><Relationship Id="rId53" Type="http://schemas.openxmlformats.org/officeDocument/2006/relationships/slide" Target="slides/slide36.xml"/><Relationship Id="rId52" Type="http://schemas.openxmlformats.org/officeDocument/2006/relationships/slide" Target="slides/slide35.xml"/><Relationship Id="rId51" Type="http://schemas.openxmlformats.org/officeDocument/2006/relationships/slide" Target="slides/slide34.xml"/><Relationship Id="rId50" Type="http://schemas.openxmlformats.org/officeDocument/2006/relationships/slide" Target="slides/slide33.xml"/><Relationship Id="rId5" Type="http://schemas.openxmlformats.org/officeDocument/2006/relationships/slideMaster" Target="slideMasters/slideMaster4.xml"/><Relationship Id="rId49" Type="http://schemas.openxmlformats.org/officeDocument/2006/relationships/slide" Target="slides/slide32.xml"/><Relationship Id="rId48" Type="http://schemas.openxmlformats.org/officeDocument/2006/relationships/slide" Target="slides/slide31.xml"/><Relationship Id="rId47" Type="http://schemas.openxmlformats.org/officeDocument/2006/relationships/slide" Target="slides/slide30.xml"/><Relationship Id="rId46" Type="http://schemas.openxmlformats.org/officeDocument/2006/relationships/slide" Target="slides/slide29.xml"/><Relationship Id="rId45" Type="http://schemas.openxmlformats.org/officeDocument/2006/relationships/slide" Target="slides/slide28.xml"/><Relationship Id="rId44" Type="http://schemas.openxmlformats.org/officeDocument/2006/relationships/slide" Target="slides/slide27.xml"/><Relationship Id="rId43" Type="http://schemas.openxmlformats.org/officeDocument/2006/relationships/slide" Target="slides/slide26.xml"/><Relationship Id="rId42" Type="http://schemas.openxmlformats.org/officeDocument/2006/relationships/slide" Target="slides/slide25.xml"/><Relationship Id="rId41" Type="http://schemas.openxmlformats.org/officeDocument/2006/relationships/slide" Target="slides/slide24.xml"/><Relationship Id="rId40" Type="http://schemas.openxmlformats.org/officeDocument/2006/relationships/slide" Target="slides/slide23.xml"/><Relationship Id="rId4" Type="http://schemas.openxmlformats.org/officeDocument/2006/relationships/slideMaster" Target="slideMasters/slideMaster3.xml"/><Relationship Id="rId39" Type="http://schemas.openxmlformats.org/officeDocument/2006/relationships/slide" Target="slides/slide22.xml"/><Relationship Id="rId38" Type="http://schemas.openxmlformats.org/officeDocument/2006/relationships/slide" Target="slides/slide21.xml"/><Relationship Id="rId37" Type="http://schemas.openxmlformats.org/officeDocument/2006/relationships/slide" Target="slides/slide20.xml"/><Relationship Id="rId36" Type="http://schemas.openxmlformats.org/officeDocument/2006/relationships/slide" Target="slides/slide19.xml"/><Relationship Id="rId35" Type="http://schemas.openxmlformats.org/officeDocument/2006/relationships/slide" Target="slides/slide18.xml"/><Relationship Id="rId34" Type="http://schemas.openxmlformats.org/officeDocument/2006/relationships/slide" Target="slides/slide17.xml"/><Relationship Id="rId33" Type="http://schemas.openxmlformats.org/officeDocument/2006/relationships/slide" Target="slides/slide16.xml"/><Relationship Id="rId32" Type="http://schemas.openxmlformats.org/officeDocument/2006/relationships/slide" Target="slides/slide15.xml"/><Relationship Id="rId31" Type="http://schemas.openxmlformats.org/officeDocument/2006/relationships/slide" Target="slides/slide14.xml"/><Relationship Id="rId30" Type="http://schemas.openxmlformats.org/officeDocument/2006/relationships/slide" Target="slides/slide13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12.xml"/><Relationship Id="rId28" Type="http://schemas.openxmlformats.org/officeDocument/2006/relationships/slide" Target="slides/slide11.xml"/><Relationship Id="rId27" Type="http://schemas.openxmlformats.org/officeDocument/2006/relationships/slide" Target="slides/slide10.xml"/><Relationship Id="rId26" Type="http://schemas.openxmlformats.org/officeDocument/2006/relationships/slide" Target="slides/slide9.xml"/><Relationship Id="rId25" Type="http://schemas.openxmlformats.org/officeDocument/2006/relationships/slide" Target="slides/slide8.xml"/><Relationship Id="rId24" Type="http://schemas.openxmlformats.org/officeDocument/2006/relationships/slide" Target="slides/slide7.xml"/><Relationship Id="rId23" Type="http://schemas.openxmlformats.org/officeDocument/2006/relationships/slide" Target="slides/slide6.xml"/><Relationship Id="rId22" Type="http://schemas.openxmlformats.org/officeDocument/2006/relationships/slide" Target="slides/slide5.xml"/><Relationship Id="rId21" Type="http://schemas.openxmlformats.org/officeDocument/2006/relationships/slide" Target="slides/slide4.xml"/><Relationship Id="rId20" Type="http://schemas.openxmlformats.org/officeDocument/2006/relationships/slide" Target="slides/slide3.xml"/><Relationship Id="rId2" Type="http://schemas.openxmlformats.org/officeDocument/2006/relationships/theme" Target="theme/theme1.xml"/><Relationship Id="rId19" Type="http://schemas.openxmlformats.org/officeDocument/2006/relationships/slide" Target="slides/slide2.xml"/><Relationship Id="rId18" Type="http://schemas.openxmlformats.org/officeDocument/2006/relationships/slide" Target="slides/slide1.xml"/><Relationship Id="rId17" Type="http://schemas.openxmlformats.org/officeDocument/2006/relationships/slideMaster" Target="slideMasters/slideMaster16.xml"/><Relationship Id="rId16" Type="http://schemas.openxmlformats.org/officeDocument/2006/relationships/slideMaster" Target="slideMasters/slideMaster15.xml"/><Relationship Id="rId15" Type="http://schemas.openxmlformats.org/officeDocument/2006/relationships/slideMaster" Target="slideMasters/slideMaster14.xml"/><Relationship Id="rId14" Type="http://schemas.openxmlformats.org/officeDocument/2006/relationships/slideMaster" Target="slideMasters/slideMaster13.xml"/><Relationship Id="rId13" Type="http://schemas.openxmlformats.org/officeDocument/2006/relationships/slideMaster" Target="slideMasters/slideMaster12.xml"/><Relationship Id="rId12" Type="http://schemas.openxmlformats.org/officeDocument/2006/relationships/slideMaster" Target="slideMasters/slideMaster11.xml"/><Relationship Id="rId117" Type="http://schemas.openxmlformats.org/officeDocument/2006/relationships/tags" Target="tags/tag98.xml"/><Relationship Id="rId116" Type="http://schemas.openxmlformats.org/officeDocument/2006/relationships/font" Target="fonts/font13.fntdata"/><Relationship Id="rId115" Type="http://schemas.openxmlformats.org/officeDocument/2006/relationships/font" Target="fonts/font12.fntdata"/><Relationship Id="rId114" Type="http://schemas.openxmlformats.org/officeDocument/2006/relationships/font" Target="fonts/font11.fntdata"/><Relationship Id="rId113" Type="http://schemas.openxmlformats.org/officeDocument/2006/relationships/font" Target="fonts/font10.fntdata"/><Relationship Id="rId112" Type="http://schemas.openxmlformats.org/officeDocument/2006/relationships/font" Target="fonts/font9.fntdata"/><Relationship Id="rId111" Type="http://schemas.openxmlformats.org/officeDocument/2006/relationships/font" Target="fonts/font8.fntdata"/><Relationship Id="rId110" Type="http://schemas.openxmlformats.org/officeDocument/2006/relationships/font" Target="fonts/font7.fntdata"/><Relationship Id="rId11" Type="http://schemas.openxmlformats.org/officeDocument/2006/relationships/slideMaster" Target="slideMasters/slideMaster10.xml"/><Relationship Id="rId109" Type="http://schemas.openxmlformats.org/officeDocument/2006/relationships/font" Target="fonts/font6.fntdata"/><Relationship Id="rId108" Type="http://schemas.openxmlformats.org/officeDocument/2006/relationships/font" Target="fonts/font5.fntdata"/><Relationship Id="rId107" Type="http://schemas.openxmlformats.org/officeDocument/2006/relationships/font" Target="fonts/font4.fntdata"/><Relationship Id="rId106" Type="http://schemas.openxmlformats.org/officeDocument/2006/relationships/font" Target="fonts/font3.fntdata"/><Relationship Id="rId105" Type="http://schemas.openxmlformats.org/officeDocument/2006/relationships/font" Target="fonts/font2.fntdata"/><Relationship Id="rId104" Type="http://schemas.openxmlformats.org/officeDocument/2006/relationships/font" Target="fonts/font1.fntdata"/><Relationship Id="rId103" Type="http://schemas.openxmlformats.org/officeDocument/2006/relationships/tableStyles" Target="tableStyles.xml"/><Relationship Id="rId102" Type="http://schemas.openxmlformats.org/officeDocument/2006/relationships/viewProps" Target="viewProps.xml"/><Relationship Id="rId101" Type="http://schemas.openxmlformats.org/officeDocument/2006/relationships/presProps" Target="presProps.xml"/><Relationship Id="rId100" Type="http://schemas.openxmlformats.org/officeDocument/2006/relationships/slide" Target="slides/slide83.xml"/><Relationship Id="rId10" Type="http://schemas.openxmlformats.org/officeDocument/2006/relationships/slideMaster" Target="slideMasters/slideMaster9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838200" y="2244725"/>
            <a:ext cx="10541000" cy="1158875"/>
          </a:xfrm>
          <a:prstGeom prst="rect">
            <a:avLst/>
          </a:prstGeom>
        </p:spPr>
        <p:txBody>
          <a:bodyPr anchor="ctr"/>
          <a:lstStyle>
            <a:lvl1pPr algn="ctr">
              <a:defRPr sz="7200" b="0" i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r>
              <a:rPr kumimoji="1" lang="zh-CN" altLang="en-US" dirty="0"/>
              <a:t>主标题</a:t>
            </a:r>
            <a:endParaRPr kumimoji="1" lang="zh-CN" altLang="en-US" dirty="0"/>
          </a:p>
        </p:txBody>
      </p:sp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3454401"/>
            <a:ext cx="10540999" cy="630237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2400" b="0" i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kumimoji="1" lang="zh-CN" altLang="en-US" dirty="0"/>
              <a:t>副标题内容，如若没有可以删除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ctrTitle" hasCustomPrompt="1"/>
          </p:nvPr>
        </p:nvSpPr>
        <p:spPr>
          <a:xfrm>
            <a:off x="5231904" y="2768759"/>
            <a:ext cx="6725920" cy="548322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3600" b="0" i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r>
              <a:rPr kumimoji="1" lang="zh-CN" altLang="en-US" dirty="0"/>
              <a:t>标题，右侧章节自行设置，如</a:t>
            </a:r>
            <a:r>
              <a:rPr kumimoji="1" lang="en-US" altLang="zh-CN" dirty="0"/>
              <a:t>01</a:t>
            </a:r>
            <a:endParaRPr kumimoji="1" lang="zh-CN" altLang="en-US" dirty="0"/>
          </a:p>
        </p:txBody>
      </p:sp>
      <p:sp>
        <p:nvSpPr>
          <p:cNvPr id="9" name="文本占位符 13"/>
          <p:cNvSpPr>
            <a:spLocks noGrp="1"/>
          </p:cNvSpPr>
          <p:nvPr>
            <p:ph type="body" sz="quarter" idx="11" hasCustomPrompt="1"/>
          </p:nvPr>
        </p:nvSpPr>
        <p:spPr>
          <a:xfrm>
            <a:off x="3881755" y="2468880"/>
            <a:ext cx="1127125" cy="1148080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4000" b="1" i="0">
                <a:solidFill>
                  <a:srgbClr val="FFFFFF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kumimoji="1" lang="zh-CN" altLang="en-US" dirty="0"/>
              <a:t>章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8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56000"/>
            <a:ext cx="1069880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8" name="矩形 7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9" name="六边形 8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pic>
          <p:nvPicPr>
            <p:cNvPr id="10" name="图形 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1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案例</a:t>
              </a:r>
              <a:endParaRPr lang="zh-CN" altLang="en-US" dirty="0">
                <a:solidFill>
                  <a:srgbClr val="AD2B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sp>
        <p:nvSpPr>
          <p:cNvPr id="12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案例标题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13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9" name="矩形 8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10" name="六边形 9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pic>
          <p:nvPicPr>
            <p:cNvPr id="11" name="图形 1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2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步骤</a:t>
              </a:r>
              <a:endParaRPr lang="zh-CN" altLang="en-US" dirty="0">
                <a:solidFill>
                  <a:srgbClr val="AD2B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sp>
        <p:nvSpPr>
          <p:cNvPr id="13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步骤标题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14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11" name="矩形 10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12" name="六边形 11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pic>
          <p:nvPicPr>
            <p:cNvPr id="13" name="图形 1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4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练习</a:t>
              </a:r>
              <a:endParaRPr lang="zh-CN" altLang="en-US" dirty="0">
                <a:solidFill>
                  <a:srgbClr val="AD2B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sp>
        <p:nvSpPr>
          <p:cNvPr id="15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练习标题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16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此为练习内容，字体不可改，阿里巴巴普惠体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14" name="矩形 13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15" name="六边形 14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pic>
          <p:nvPicPr>
            <p:cNvPr id="16" name="图形 1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7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互动</a:t>
              </a:r>
              <a:endParaRPr lang="zh-CN" altLang="en-US" dirty="0">
                <a:solidFill>
                  <a:srgbClr val="AD2B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sp>
        <p:nvSpPr>
          <p:cNvPr id="18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练习标题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19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此为练习内容，字体不可改，阿里巴巴普惠体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13" name="矩形 12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14" name="六边形 13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pic>
          <p:nvPicPr>
            <p:cNvPr id="15" name="图形 1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6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拓展</a:t>
              </a:r>
              <a:endParaRPr lang="zh-CN" altLang="en-US" dirty="0">
                <a:solidFill>
                  <a:srgbClr val="AD2B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sp>
        <p:nvSpPr>
          <p:cNvPr id="17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练习标题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18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此为练习内容，字体不可改，阿里巴巴普惠体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六边形 7"/>
          <p:cNvSpPr/>
          <p:nvPr userDrawn="1"/>
        </p:nvSpPr>
        <p:spPr>
          <a:xfrm rot="5400000">
            <a:off x="941355" y="3612018"/>
            <a:ext cx="1225219" cy="1056223"/>
          </a:xfrm>
          <a:prstGeom prst="hexagon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9" name="六边形 8"/>
          <p:cNvSpPr/>
          <p:nvPr userDrawn="1"/>
        </p:nvSpPr>
        <p:spPr>
          <a:xfrm rot="5400000">
            <a:off x="1484022" y="2632538"/>
            <a:ext cx="1944550" cy="1676336"/>
          </a:xfrm>
          <a:prstGeom prst="hexagon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0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36556"/>
            <a:ext cx="5760538" cy="4710244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1" name="标题占位符 1"/>
          <p:cNvSpPr txBox="1">
            <a:spLocks noChangeArrowheads="1"/>
          </p:cNvSpPr>
          <p:nvPr userDrawn="1"/>
        </p:nvSpPr>
        <p:spPr bwMode="auto">
          <a:xfrm>
            <a:off x="1695420" y="2987770"/>
            <a:ext cx="1567542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/>
            <a:r>
              <a:rPr lang="zh-CN" altLang="en-US" sz="40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思考</a:t>
            </a:r>
            <a:endParaRPr lang="zh-CN" altLang="en-US" sz="40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2" name="六边形 11"/>
          <p:cNvSpPr/>
          <p:nvPr userDrawn="1"/>
        </p:nvSpPr>
        <p:spPr>
          <a:xfrm rot="5400000">
            <a:off x="3294074" y="2254203"/>
            <a:ext cx="566610" cy="488457"/>
          </a:xfrm>
          <a:prstGeom prst="hexagon">
            <a:avLst/>
          </a:prstGeom>
          <a:solidFill>
            <a:srgbClr val="AD2B26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3" name="六边形 12"/>
          <p:cNvSpPr/>
          <p:nvPr userDrawn="1"/>
        </p:nvSpPr>
        <p:spPr>
          <a:xfrm rot="5400000">
            <a:off x="1198356" y="4231536"/>
            <a:ext cx="298934" cy="257702"/>
          </a:xfrm>
          <a:prstGeom prst="hexagon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4" name="六边形 13"/>
          <p:cNvSpPr/>
          <p:nvPr userDrawn="1"/>
        </p:nvSpPr>
        <p:spPr>
          <a:xfrm rot="5400000">
            <a:off x="3642476" y="4490365"/>
            <a:ext cx="566612" cy="488459"/>
          </a:xfrm>
          <a:prstGeom prst="hexagon">
            <a:avLst/>
          </a:prstGeom>
          <a:noFill/>
          <a:ln w="1905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5" name="六边形 14"/>
          <p:cNvSpPr/>
          <p:nvPr userDrawn="1"/>
        </p:nvSpPr>
        <p:spPr>
          <a:xfrm rot="5400000">
            <a:off x="1190641" y="1820150"/>
            <a:ext cx="854974" cy="737047"/>
          </a:xfrm>
          <a:prstGeom prst="hexagon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9" name="标题占位符 1"/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总结</a:t>
            </a:r>
            <a:endParaRPr lang="zh-TW" altLang="zh-CN" sz="4800" kern="0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grpSp>
        <p:nvGrpSpPr>
          <p:cNvPr id="10" name="组合 9"/>
          <p:cNvGrpSpPr/>
          <p:nvPr userDrawn="1"/>
        </p:nvGrpSpPr>
        <p:grpSpPr>
          <a:xfrm>
            <a:off x="710880" y="1928702"/>
            <a:ext cx="3587349" cy="3036721"/>
            <a:chOff x="864135" y="2246295"/>
            <a:chExt cx="3587349" cy="3036721"/>
          </a:xfrm>
        </p:grpSpPr>
        <p:sp>
          <p:nvSpPr>
            <p:cNvPr id="11" name="椭圆 10"/>
            <p:cNvSpPr/>
            <p:nvPr userDrawn="1"/>
          </p:nvSpPr>
          <p:spPr>
            <a:xfrm>
              <a:off x="1348310" y="4694927"/>
              <a:ext cx="588089" cy="588089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12" name="椭圆 11"/>
            <p:cNvSpPr/>
            <p:nvPr userDrawn="1"/>
          </p:nvSpPr>
          <p:spPr>
            <a:xfrm>
              <a:off x="2962055" y="4101828"/>
              <a:ext cx="926888" cy="926888"/>
            </a:xfrm>
            <a:prstGeom prst="ellipse">
              <a:avLst/>
            </a:prstGeom>
            <a:solidFill>
              <a:srgbClr val="515151">
                <a:alpha val="6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13" name="椭圆 12"/>
            <p:cNvSpPr/>
            <p:nvPr userDrawn="1"/>
          </p:nvSpPr>
          <p:spPr>
            <a:xfrm>
              <a:off x="2860808" y="2695667"/>
              <a:ext cx="1590676" cy="1590676"/>
            </a:xfrm>
            <a:prstGeom prst="ellipse">
              <a:avLst/>
            </a:prstGeom>
            <a:noFill/>
            <a:ln w="12700">
              <a:solidFill>
                <a:srgbClr val="51515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14" name="椭圆 13"/>
            <p:cNvSpPr/>
            <p:nvPr userDrawn="1"/>
          </p:nvSpPr>
          <p:spPr>
            <a:xfrm>
              <a:off x="1642355" y="2871191"/>
              <a:ext cx="1924945" cy="1895739"/>
            </a:xfrm>
            <a:prstGeom prst="ellipse">
              <a:avLst/>
            </a:prstGeom>
            <a:solidFill>
              <a:schemeClr val="bg1"/>
            </a:solidFill>
            <a:ln w="1143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15" name="椭圆 14"/>
            <p:cNvSpPr/>
            <p:nvPr userDrawn="1"/>
          </p:nvSpPr>
          <p:spPr>
            <a:xfrm>
              <a:off x="864135" y="2246295"/>
              <a:ext cx="804338" cy="804338"/>
            </a:xfrm>
            <a:prstGeom prst="ellipse">
              <a:avLst/>
            </a:prstGeom>
            <a:solidFill>
              <a:schemeClr val="bg1">
                <a:lumMod val="9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16" name="椭圆 15"/>
            <p:cNvSpPr/>
            <p:nvPr userDrawn="1"/>
          </p:nvSpPr>
          <p:spPr>
            <a:xfrm>
              <a:off x="3257550" y="2352674"/>
              <a:ext cx="314325" cy="314325"/>
            </a:xfrm>
            <a:prstGeom prst="ellipse">
              <a:avLst/>
            </a:prstGeom>
            <a:solidFill>
              <a:srgbClr val="49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17" name="标题占位符 1"/>
            <p:cNvSpPr txBox="1">
              <a:spLocks noChangeArrowheads="1"/>
            </p:cNvSpPr>
            <p:nvPr userDrawn="1"/>
          </p:nvSpPr>
          <p:spPr bwMode="auto">
            <a:xfrm>
              <a:off x="1822066" y="3328761"/>
              <a:ext cx="1567542" cy="1079500"/>
            </a:xfrm>
            <a:prstGeom prst="rect">
              <a:avLst/>
            </a:prstGeom>
            <a:noFill/>
            <a:ln>
              <a:noFill/>
            </a:ln>
          </p:spPr>
          <p:txBody>
            <a:bodyPr lIns="91440" tIns="45720" rIns="91440" bIns="45720" anchor="ctr"/>
            <a:lstStyle>
              <a:lvl1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2pPr>
              <a:lvl3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3pPr>
              <a:lvl4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4pPr>
              <a:lvl5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5pPr>
              <a:lvl6pPr marL="3429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6pPr>
              <a:lvl7pPr marL="6858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7pPr>
              <a:lvl8pPr marL="10287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8pPr>
              <a:lvl9pPr marL="13716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9pPr>
            </a:lstStyle>
            <a:p>
              <a:pPr algn="ctr"/>
              <a:r>
                <a:rPr lang="zh-CN" altLang="en-US" sz="4000" dirty="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总结</a:t>
              </a:r>
              <a:endParaRPr lang="zh-CN" altLang="en-US" sz="40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8" name="标题占位符 1"/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总结</a:t>
            </a:r>
            <a:endParaRPr lang="zh-TW" altLang="zh-CN" sz="4800" kern="0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9" name="泪珠形 14"/>
          <p:cNvSpPr/>
          <p:nvPr userDrawn="1"/>
        </p:nvSpPr>
        <p:spPr>
          <a:xfrm>
            <a:off x="1013943" y="3264492"/>
            <a:ext cx="1399001" cy="1399001"/>
          </a:xfrm>
          <a:prstGeom prst="teardrop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0" name="泪珠形 19"/>
          <p:cNvSpPr/>
          <p:nvPr userDrawn="1"/>
        </p:nvSpPr>
        <p:spPr>
          <a:xfrm>
            <a:off x="1645363" y="2434299"/>
            <a:ext cx="2017950" cy="2017950"/>
          </a:xfrm>
          <a:prstGeom prst="teardrop">
            <a:avLst/>
          </a:prstGeom>
          <a:solidFill>
            <a:schemeClr val="bg1"/>
          </a:solidFill>
          <a:ln w="114300">
            <a:solidFill>
              <a:srgbClr val="B602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1" name="标题占位符 1"/>
          <p:cNvSpPr txBox="1">
            <a:spLocks noChangeArrowheads="1"/>
          </p:cNvSpPr>
          <p:nvPr userDrawn="1"/>
        </p:nvSpPr>
        <p:spPr bwMode="auto">
          <a:xfrm>
            <a:off x="1938193" y="2679748"/>
            <a:ext cx="1567542" cy="154657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/>
            <a:r>
              <a:rPr lang="zh-CN" altLang="en-US" sz="3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思路</a:t>
            </a:r>
            <a:endParaRPr lang="en-US" altLang="zh-CN" sz="3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2" name="泪珠形 22"/>
          <p:cNvSpPr/>
          <p:nvPr userDrawn="1"/>
        </p:nvSpPr>
        <p:spPr>
          <a:xfrm>
            <a:off x="3663313" y="4089233"/>
            <a:ext cx="439924" cy="439924"/>
          </a:xfrm>
          <a:prstGeom prst="teardrop">
            <a:avLst/>
          </a:prstGeom>
          <a:solidFill>
            <a:srgbClr val="515151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3" name="泪珠形 23"/>
          <p:cNvSpPr/>
          <p:nvPr userDrawn="1"/>
        </p:nvSpPr>
        <p:spPr>
          <a:xfrm>
            <a:off x="2152487" y="2051117"/>
            <a:ext cx="260457" cy="260457"/>
          </a:xfrm>
          <a:prstGeom prst="teardrop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4" name="泪珠形 24"/>
          <p:cNvSpPr/>
          <p:nvPr userDrawn="1"/>
        </p:nvSpPr>
        <p:spPr>
          <a:xfrm>
            <a:off x="844996" y="3381144"/>
            <a:ext cx="562210" cy="562210"/>
          </a:xfrm>
          <a:prstGeom prst="teardrop">
            <a:avLst/>
          </a:prstGeom>
          <a:noFill/>
          <a:ln w="12700">
            <a:solidFill>
              <a:srgbClr val="DE0014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 rot="2700000">
            <a:off x="3564412" y="3089727"/>
            <a:ext cx="936368" cy="936368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8" name="矩形 7"/>
          <p:cNvSpPr/>
          <p:nvPr userDrawn="1"/>
        </p:nvSpPr>
        <p:spPr>
          <a:xfrm rot="2700000">
            <a:off x="3711024" y="4032814"/>
            <a:ext cx="643144" cy="643144"/>
          </a:xfrm>
          <a:prstGeom prst="rect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9" name="矩形 8"/>
          <p:cNvSpPr/>
          <p:nvPr userDrawn="1"/>
        </p:nvSpPr>
        <p:spPr>
          <a:xfrm rot="2700000">
            <a:off x="1595908" y="2140629"/>
            <a:ext cx="219635" cy="219635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0" name="矩形 9"/>
          <p:cNvSpPr/>
          <p:nvPr userDrawn="1"/>
        </p:nvSpPr>
        <p:spPr>
          <a:xfrm rot="2700000">
            <a:off x="1559312" y="4247863"/>
            <a:ext cx="494750" cy="494750"/>
          </a:xfrm>
          <a:prstGeom prst="rect">
            <a:avLst/>
          </a:prstGeom>
          <a:solidFill>
            <a:srgbClr val="515151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1" name="矩形 10"/>
          <p:cNvSpPr/>
          <p:nvPr userDrawn="1"/>
        </p:nvSpPr>
        <p:spPr>
          <a:xfrm rot="2700000">
            <a:off x="986540" y="2161712"/>
            <a:ext cx="361655" cy="361655"/>
          </a:xfrm>
          <a:prstGeom prst="rect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2" name="矩形 11"/>
          <p:cNvSpPr/>
          <p:nvPr userDrawn="1"/>
        </p:nvSpPr>
        <p:spPr>
          <a:xfrm rot="2700000">
            <a:off x="1815645" y="2537749"/>
            <a:ext cx="1828800" cy="1828800"/>
          </a:xfrm>
          <a:prstGeom prst="rect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3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371600"/>
            <a:ext cx="5760538" cy="467360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4" name="标题占位符 1"/>
          <p:cNvSpPr txBox="1">
            <a:spLocks noChangeArrowheads="1"/>
          </p:cNvSpPr>
          <p:nvPr userDrawn="1"/>
        </p:nvSpPr>
        <p:spPr bwMode="auto">
          <a:xfrm>
            <a:off x="1938193" y="2679748"/>
            <a:ext cx="1567542" cy="154657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/>
            <a:r>
              <a:rPr lang="zh-CN" altLang="en-US" sz="3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今日</a:t>
            </a:r>
            <a:endParaRPr lang="en-US" altLang="zh-CN" sz="3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algn="ctr"/>
            <a:r>
              <a:rPr lang="zh-CN" altLang="en-US" sz="3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作业</a:t>
            </a:r>
            <a:endParaRPr lang="zh-CN" altLang="en-US" sz="3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5" name="矩形 14"/>
          <p:cNvSpPr/>
          <p:nvPr userDrawn="1"/>
        </p:nvSpPr>
        <p:spPr>
          <a:xfrm rot="2700000">
            <a:off x="4273426" y="2466440"/>
            <a:ext cx="263657" cy="263657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项目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1" y="1646133"/>
            <a:ext cx="10749598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en-US" altLang="zh-CN" sz="1600" b="0" i="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>
              <a:lnSpc>
                <a:spcPct val="150000"/>
              </a:lnSpc>
              <a:buFont typeface="Wingdings" panose="05000000000000000000" pitchFamily="2" charset="2"/>
              <a:buChar char="l"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Arial" panose="020B0604020202020204" pitchFamily="34" charset="0"/>
              <a:buChar char="•"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  <a:endParaRPr lang="en-US" altLang="zh-CN" dirty="0"/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  <a:endParaRPr lang="en-US" altLang="zh-CN" dirty="0"/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6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56000"/>
            <a:ext cx="1069880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56000"/>
            <a:ext cx="1069880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799856" y="404664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5015880" y="908720"/>
            <a:ext cx="5973761" cy="4256405"/>
          </a:xfrm>
          <a:prstGeom prst="rect">
            <a:avLst/>
          </a:prstGeom>
        </p:spPr>
        <p:txBody>
          <a:bodyPr anchor="ctr"/>
          <a:lstStyle>
            <a:lvl1pPr marL="457200" marR="0" indent="-4572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marL="457200" marR="0" lvl="0" indent="-4572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defRPr/>
            </a:pPr>
            <a:r>
              <a:rPr kumimoji="1" lang="zh-CN" altLang="en-US" dirty="0"/>
              <a:t>此内容上下居中对齐，可根据实际情况微调位置和字体大小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799856" y="404664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799856" y="404664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799856" y="404664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799856" y="404664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799856" y="404664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799856" y="404664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799856" y="404664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799856" y="404664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799856" y="404664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ctrTitle" hasCustomPrompt="1"/>
          </p:nvPr>
        </p:nvSpPr>
        <p:spPr>
          <a:xfrm>
            <a:off x="5273040" y="2398078"/>
            <a:ext cx="6725920" cy="548322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3600" b="0" i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r>
              <a:rPr kumimoji="1" lang="zh-CN" altLang="en-US" dirty="0"/>
              <a:t>标题，右侧章节自行设置，如</a:t>
            </a:r>
            <a:r>
              <a:rPr kumimoji="1" lang="en-US" altLang="zh-CN" dirty="0"/>
              <a:t>01</a:t>
            </a:r>
            <a:endParaRPr kumimoji="1" lang="zh-CN" altLang="en-US" dirty="0"/>
          </a:p>
        </p:txBody>
      </p:sp>
      <p:sp>
        <p:nvSpPr>
          <p:cNvPr id="9" name="文本占位符 13"/>
          <p:cNvSpPr>
            <a:spLocks noGrp="1"/>
          </p:cNvSpPr>
          <p:nvPr>
            <p:ph type="body" sz="quarter" idx="11" hasCustomPrompt="1"/>
          </p:nvPr>
        </p:nvSpPr>
        <p:spPr>
          <a:xfrm>
            <a:off x="3881755" y="2468880"/>
            <a:ext cx="1127125" cy="1148080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4000" b="1" i="0">
                <a:solidFill>
                  <a:srgbClr val="FFFFFF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kumimoji="1" lang="zh-CN" altLang="en-US" dirty="0"/>
              <a:t>章</a:t>
            </a:r>
            <a:endParaRPr kumimoji="1" lang="zh-CN" altLang="en-US" dirty="0"/>
          </a:p>
        </p:txBody>
      </p:sp>
      <p:sp>
        <p:nvSpPr>
          <p:cNvPr id="11" name="文本框 10"/>
          <p:cNvSpPr txBox="1"/>
          <p:nvPr userDrawn="1"/>
        </p:nvSpPr>
        <p:spPr>
          <a:xfrm>
            <a:off x="5273040" y="3083509"/>
            <a:ext cx="5431472" cy="1011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输入具体主讲内容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可根据标题数量调整字体大小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4" Type="http://schemas.openxmlformats.org/officeDocument/2006/relationships/theme" Target="../theme/theme1.xml"/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10.xml.rels><?xml version="1.0" encoding="UTF-8" standalone="yes"?>
<Relationships xmlns="http://schemas.openxmlformats.org/package/2006/relationships"><Relationship Id="rId6" Type="http://schemas.openxmlformats.org/officeDocument/2006/relationships/theme" Target="../theme/theme10.xml"/><Relationship Id="rId5" Type="http://schemas.openxmlformats.org/officeDocument/2006/relationships/image" Target="../media/image3.svg"/><Relationship Id="rId4" Type="http://schemas.openxmlformats.org/officeDocument/2006/relationships/image" Target="../media/image2.png"/><Relationship Id="rId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/Relationships>
</file>

<file path=ppt/slideMasters/_rels/slideMaster11.xml.rels><?xml version="1.0" encoding="UTF-8" standalone="yes"?>
<Relationships xmlns="http://schemas.openxmlformats.org/package/2006/relationships"><Relationship Id="rId6" Type="http://schemas.openxmlformats.org/officeDocument/2006/relationships/theme" Target="../theme/theme11.xml"/><Relationship Id="rId5" Type="http://schemas.openxmlformats.org/officeDocument/2006/relationships/image" Target="../media/image3.svg"/><Relationship Id="rId4" Type="http://schemas.openxmlformats.org/officeDocument/2006/relationships/image" Target="../media/image2.png"/><Relationship Id="rId3" Type="http://schemas.openxmlformats.org/officeDocument/2006/relationships/slideLayout" Target="../slideLayouts/slideLayout36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/Relationships>
</file>

<file path=ppt/slideMasters/_rels/slideMaster12.xml.rels><?xml version="1.0" encoding="UTF-8" standalone="yes"?>
<Relationships xmlns="http://schemas.openxmlformats.org/package/2006/relationships"><Relationship Id="rId6" Type="http://schemas.openxmlformats.org/officeDocument/2006/relationships/theme" Target="../theme/theme12.xml"/><Relationship Id="rId5" Type="http://schemas.openxmlformats.org/officeDocument/2006/relationships/image" Target="../media/image3.svg"/><Relationship Id="rId4" Type="http://schemas.openxmlformats.org/officeDocument/2006/relationships/image" Target="../media/image2.png"/><Relationship Id="rId3" Type="http://schemas.openxmlformats.org/officeDocument/2006/relationships/slideLayout" Target="../slideLayouts/slideLayout39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/Relationships>
</file>

<file path=ppt/slideMasters/_rels/slideMaster13.xml.rels><?xml version="1.0" encoding="UTF-8" standalone="yes"?>
<Relationships xmlns="http://schemas.openxmlformats.org/package/2006/relationships"><Relationship Id="rId6" Type="http://schemas.openxmlformats.org/officeDocument/2006/relationships/theme" Target="../theme/theme13.xml"/><Relationship Id="rId5" Type="http://schemas.openxmlformats.org/officeDocument/2006/relationships/image" Target="../media/image3.svg"/><Relationship Id="rId4" Type="http://schemas.openxmlformats.org/officeDocument/2006/relationships/image" Target="../media/image2.png"/><Relationship Id="rId3" Type="http://schemas.openxmlformats.org/officeDocument/2006/relationships/slideLayout" Target="../slideLayouts/slideLayout42.xml"/><Relationship Id="rId2" Type="http://schemas.openxmlformats.org/officeDocument/2006/relationships/slideLayout" Target="../slideLayouts/slideLayout41.xml"/><Relationship Id="rId1" Type="http://schemas.openxmlformats.org/officeDocument/2006/relationships/slideLayout" Target="../slideLayouts/slideLayout40.xml"/></Relationships>
</file>

<file path=ppt/slideMasters/_rels/slideMaster14.xml.rels><?xml version="1.0" encoding="UTF-8" standalone="yes"?>
<Relationships xmlns="http://schemas.openxmlformats.org/package/2006/relationships"><Relationship Id="rId6" Type="http://schemas.openxmlformats.org/officeDocument/2006/relationships/theme" Target="../theme/theme14.xml"/><Relationship Id="rId5" Type="http://schemas.openxmlformats.org/officeDocument/2006/relationships/image" Target="../media/image3.svg"/><Relationship Id="rId4" Type="http://schemas.openxmlformats.org/officeDocument/2006/relationships/image" Target="../media/image2.png"/><Relationship Id="rId3" Type="http://schemas.openxmlformats.org/officeDocument/2006/relationships/slideLayout" Target="../slideLayouts/slideLayout45.xml"/><Relationship Id="rId2" Type="http://schemas.openxmlformats.org/officeDocument/2006/relationships/slideLayout" Target="../slideLayouts/slideLayout44.xml"/><Relationship Id="rId1" Type="http://schemas.openxmlformats.org/officeDocument/2006/relationships/slideLayout" Target="../slideLayouts/slideLayout43.xml"/></Relationships>
</file>

<file path=ppt/slideMasters/_rels/slideMaster15.xml.rels><?xml version="1.0" encoding="UTF-8" standalone="yes"?>
<Relationships xmlns="http://schemas.openxmlformats.org/package/2006/relationships"><Relationship Id="rId6" Type="http://schemas.openxmlformats.org/officeDocument/2006/relationships/theme" Target="../theme/theme15.xml"/><Relationship Id="rId5" Type="http://schemas.openxmlformats.org/officeDocument/2006/relationships/image" Target="../media/image3.svg"/><Relationship Id="rId4" Type="http://schemas.openxmlformats.org/officeDocument/2006/relationships/image" Target="../media/image2.png"/><Relationship Id="rId3" Type="http://schemas.openxmlformats.org/officeDocument/2006/relationships/slideLayout" Target="../slideLayouts/slideLayout48.xml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/Relationships>
</file>

<file path=ppt/slideMasters/_rels/slideMaster16.xml.rels><?xml version="1.0" encoding="UTF-8" standalone="yes"?>
<Relationships xmlns="http://schemas.openxmlformats.org/package/2006/relationships"><Relationship Id="rId6" Type="http://schemas.openxmlformats.org/officeDocument/2006/relationships/theme" Target="../theme/theme16.xml"/><Relationship Id="rId5" Type="http://schemas.openxmlformats.org/officeDocument/2006/relationships/image" Target="../media/image3.svg"/><Relationship Id="rId4" Type="http://schemas.openxmlformats.org/officeDocument/2006/relationships/image" Target="../media/image2.png"/><Relationship Id="rId3" Type="http://schemas.openxmlformats.org/officeDocument/2006/relationships/slideLayout" Target="../slideLayouts/slideLayout51.xml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/Relationships>
</file>

<file path=ppt/slideMasters/_rels/slideMaster2.xml.rels><?xml version="1.0" encoding="UTF-8" standalone="yes"?>
<Relationships xmlns="http://schemas.openxmlformats.org/package/2006/relationships"><Relationship Id="rId4" Type="http://schemas.openxmlformats.org/officeDocument/2006/relationships/theme" Target="../theme/theme2.xml"/><Relationship Id="rId3" Type="http://schemas.openxmlformats.org/officeDocument/2006/relationships/slideLayout" Target="../slideLayouts/slideLayout5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/Relationships>
</file>

<file path=ppt/slideMasters/_rels/slideMaster3.xml.rels><?xml version="1.0" encoding="UTF-8" standalone="yes"?>
<Relationships xmlns="http://schemas.openxmlformats.org/package/2006/relationships"><Relationship Id="rId6" Type="http://schemas.openxmlformats.org/officeDocument/2006/relationships/theme" Target="../theme/theme3.xml"/><Relationship Id="rId5" Type="http://schemas.openxmlformats.org/officeDocument/2006/relationships/image" Target="../media/image3.svg"/><Relationship Id="rId4" Type="http://schemas.openxmlformats.org/officeDocument/2006/relationships/image" Target="../media/image2.png"/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/Relationships>
</file>

<file path=ppt/slideMasters/_rels/slideMaster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9.xml"/><Relationship Id="rId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2.xml"/><Relationship Id="rId18" Type="http://schemas.openxmlformats.org/officeDocument/2006/relationships/theme" Target="../theme/theme5.xml"/><Relationship Id="rId17" Type="http://schemas.openxmlformats.org/officeDocument/2006/relationships/tags" Target="../tags/tag3.xml"/><Relationship Id="rId16" Type="http://schemas.openxmlformats.org/officeDocument/2006/relationships/tags" Target="../tags/tag2.xml"/><Relationship Id="rId15" Type="http://schemas.openxmlformats.org/officeDocument/2006/relationships/tags" Target="../tags/tag1.xml"/><Relationship Id="rId14" Type="http://schemas.openxmlformats.org/officeDocument/2006/relationships/image" Target="../media/image6.png"/><Relationship Id="rId13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1.xml"/></Relationships>
</file>

<file path=ppt/slideMasters/_rels/slideMaster6.xml.rels><?xml version="1.0" encoding="UTF-8" standalone="yes"?>
<Relationships xmlns="http://schemas.openxmlformats.org/package/2006/relationships"><Relationship Id="rId2" Type="http://schemas.openxmlformats.org/officeDocument/2006/relationships/theme" Target="../theme/theme6.xml"/><Relationship Id="rId1" Type="http://schemas.openxmlformats.org/officeDocument/2006/relationships/image" Target="../media/image7.png"/></Relationships>
</file>

<file path=ppt/slideMasters/_rels/slideMaster7.xml.rels><?xml version="1.0" encoding="UTF-8" standalone="yes"?>
<Relationships xmlns="http://schemas.openxmlformats.org/package/2006/relationships"><Relationship Id="rId4" Type="http://schemas.openxmlformats.org/officeDocument/2006/relationships/theme" Target="../theme/theme7.xml"/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/Relationships>
</file>

<file path=ppt/slideMasters/_rels/slideMaster8.xml.rels><?xml version="1.0" encoding="UTF-8" standalone="yes"?>
<Relationships xmlns="http://schemas.openxmlformats.org/package/2006/relationships"><Relationship Id="rId4" Type="http://schemas.openxmlformats.org/officeDocument/2006/relationships/theme" Target="../theme/theme8.xml"/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/Relationships>
</file>

<file path=ppt/slideMasters/_rels/slideMaster9.xml.rels><?xml version="1.0" encoding="UTF-8" standalone="yes"?>
<Relationships xmlns="http://schemas.openxmlformats.org/package/2006/relationships"><Relationship Id="rId6" Type="http://schemas.openxmlformats.org/officeDocument/2006/relationships/theme" Target="../theme/theme9.xml"/><Relationship Id="rId5" Type="http://schemas.openxmlformats.org/officeDocument/2006/relationships/image" Target="../media/image3.svg"/><Relationship Id="rId4" Type="http://schemas.openxmlformats.org/officeDocument/2006/relationships/image" Target="../media/image2.png"/><Relationship Id="rId3" Type="http://schemas.openxmlformats.org/officeDocument/2006/relationships/slideLayout" Target="../slideLayouts/slideLayout30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1677" y="5726430"/>
            <a:ext cx="2748647" cy="448662"/>
          </a:xfrm>
          <a:prstGeom prst="rect">
            <a:avLst/>
          </a:prstGeom>
        </p:spPr>
      </p:pic>
      <p:sp>
        <p:nvSpPr>
          <p:cNvPr id="19" name="六边形 29"/>
          <p:cNvSpPr/>
          <p:nvPr userDrawn="1"/>
        </p:nvSpPr>
        <p:spPr>
          <a:xfrm rot="5400000">
            <a:off x="8672366" y="-244234"/>
            <a:ext cx="1034350" cy="1136649"/>
          </a:xfrm>
          <a:custGeom>
            <a:avLst/>
            <a:gdLst>
              <a:gd name="connsiteX0" fmla="*/ 0 w 1318512"/>
              <a:gd name="connsiteY0" fmla="*/ 568325 h 1136649"/>
              <a:gd name="connsiteX1" fmla="*/ 284162 w 1318512"/>
              <a:gd name="connsiteY1" fmla="*/ 0 h 1136649"/>
              <a:gd name="connsiteX2" fmla="*/ 1034350 w 1318512"/>
              <a:gd name="connsiteY2" fmla="*/ 0 h 1136649"/>
              <a:gd name="connsiteX3" fmla="*/ 1318512 w 1318512"/>
              <a:gd name="connsiteY3" fmla="*/ 568325 h 1136649"/>
              <a:gd name="connsiteX4" fmla="*/ 1034350 w 1318512"/>
              <a:gd name="connsiteY4" fmla="*/ 1136649 h 1136649"/>
              <a:gd name="connsiteX5" fmla="*/ 284162 w 1318512"/>
              <a:gd name="connsiteY5" fmla="*/ 1136649 h 1136649"/>
              <a:gd name="connsiteX6" fmla="*/ 0 w 1318512"/>
              <a:gd name="connsiteY6" fmla="*/ 568325 h 1136649"/>
              <a:gd name="connsiteX0-1" fmla="*/ 0 w 1034350"/>
              <a:gd name="connsiteY0-2" fmla="*/ 1136649 h 1136649"/>
              <a:gd name="connsiteX1-3" fmla="*/ 0 w 1034350"/>
              <a:gd name="connsiteY1-4" fmla="*/ 0 h 1136649"/>
              <a:gd name="connsiteX2-5" fmla="*/ 750188 w 1034350"/>
              <a:gd name="connsiteY2-6" fmla="*/ 0 h 1136649"/>
              <a:gd name="connsiteX3-7" fmla="*/ 1034350 w 1034350"/>
              <a:gd name="connsiteY3-8" fmla="*/ 568325 h 1136649"/>
              <a:gd name="connsiteX4-9" fmla="*/ 750188 w 1034350"/>
              <a:gd name="connsiteY4-10" fmla="*/ 1136649 h 1136649"/>
              <a:gd name="connsiteX5-11" fmla="*/ 0 w 1034350"/>
              <a:gd name="connsiteY5-12" fmla="*/ 1136649 h 113664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1034350" h="1136649">
                <a:moveTo>
                  <a:pt x="0" y="1136649"/>
                </a:moveTo>
                <a:lnTo>
                  <a:pt x="0" y="0"/>
                </a:lnTo>
                <a:lnTo>
                  <a:pt x="750188" y="0"/>
                </a:lnTo>
                <a:lnTo>
                  <a:pt x="1034350" y="568325"/>
                </a:lnTo>
                <a:lnTo>
                  <a:pt x="750188" y="1136649"/>
                </a:lnTo>
                <a:lnTo>
                  <a:pt x="0" y="1136649"/>
                </a:lnTo>
                <a:close/>
              </a:path>
            </a:pathLst>
          </a:cu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0" name="六边形 19"/>
          <p:cNvSpPr/>
          <p:nvPr userDrawn="1"/>
        </p:nvSpPr>
        <p:spPr>
          <a:xfrm rot="5400000">
            <a:off x="9521078" y="753888"/>
            <a:ext cx="523072" cy="450925"/>
          </a:xfrm>
          <a:prstGeom prst="hexagon">
            <a:avLst/>
          </a:prstGeom>
          <a:solidFill>
            <a:srgbClr val="49504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1" name="六边形 20"/>
          <p:cNvSpPr/>
          <p:nvPr userDrawn="1"/>
        </p:nvSpPr>
        <p:spPr>
          <a:xfrm rot="5400000">
            <a:off x="8027944" y="996957"/>
            <a:ext cx="523072" cy="450925"/>
          </a:xfrm>
          <a:prstGeom prst="hexagon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2" name="六边形 21"/>
          <p:cNvSpPr/>
          <p:nvPr userDrawn="1"/>
        </p:nvSpPr>
        <p:spPr>
          <a:xfrm rot="5400000">
            <a:off x="10287577" y="140894"/>
            <a:ext cx="196767" cy="169627"/>
          </a:xfrm>
          <a:prstGeom prst="hexagon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3" name="六边形 22"/>
          <p:cNvSpPr/>
          <p:nvPr userDrawn="1"/>
        </p:nvSpPr>
        <p:spPr>
          <a:xfrm rot="5400000">
            <a:off x="3684719" y="893697"/>
            <a:ext cx="886529" cy="764250"/>
          </a:xfrm>
          <a:prstGeom prst="hexagon">
            <a:avLst/>
          </a:prstGeom>
          <a:noFill/>
          <a:ln w="9525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4" name="六边形 23"/>
          <p:cNvSpPr/>
          <p:nvPr userDrawn="1"/>
        </p:nvSpPr>
        <p:spPr>
          <a:xfrm rot="5400000">
            <a:off x="11266257" y="1225116"/>
            <a:ext cx="206955" cy="178410"/>
          </a:xfrm>
          <a:prstGeom prst="hexagon">
            <a:avLst/>
          </a:prstGeom>
          <a:noFill/>
          <a:ln w="9525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5" name="六边形 24"/>
          <p:cNvSpPr/>
          <p:nvPr userDrawn="1"/>
        </p:nvSpPr>
        <p:spPr>
          <a:xfrm rot="5400000">
            <a:off x="918490" y="676500"/>
            <a:ext cx="206955" cy="178410"/>
          </a:xfrm>
          <a:prstGeom prst="hexagon">
            <a:avLst/>
          </a:prstGeom>
          <a:solidFill>
            <a:srgbClr val="AD2B26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6" name="六边形 25"/>
          <p:cNvSpPr/>
          <p:nvPr userDrawn="1"/>
        </p:nvSpPr>
        <p:spPr>
          <a:xfrm rot="5400000">
            <a:off x="4564916" y="775592"/>
            <a:ext cx="369001" cy="318105"/>
          </a:xfrm>
          <a:prstGeom prst="hexagon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cxnSp>
        <p:nvCxnSpPr>
          <p:cNvPr id="27" name="直线连接符 2"/>
          <p:cNvCxnSpPr/>
          <p:nvPr userDrawn="1"/>
        </p:nvCxnSpPr>
        <p:spPr>
          <a:xfrm>
            <a:off x="9997213" y="1131213"/>
            <a:ext cx="647089" cy="39664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线连接符 40"/>
          <p:cNvCxnSpPr/>
          <p:nvPr userDrawn="1"/>
        </p:nvCxnSpPr>
        <p:spPr>
          <a:xfrm>
            <a:off x="3898416" y="466240"/>
            <a:ext cx="691948" cy="36631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6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8" name="矩形 7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9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学习目标</a:t>
            </a:r>
            <a:endParaRPr lang="zh-CN" altLang="en-US" sz="4200" b="1" i="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cxnSp>
        <p:nvCxnSpPr>
          <p:cNvPr id="12" name="直接连接符 2"/>
          <p:cNvCxnSpPr/>
          <p:nvPr userDrawn="1"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形 1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6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8" name="矩形 7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9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学习目标</a:t>
            </a:r>
            <a:endParaRPr lang="zh-CN" altLang="en-US" sz="4200" b="1" i="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cxnSp>
        <p:nvCxnSpPr>
          <p:cNvPr id="12" name="直接连接符 2"/>
          <p:cNvCxnSpPr/>
          <p:nvPr userDrawn="1"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形 1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694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6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8" name="矩形 7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9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学习目标</a:t>
            </a:r>
            <a:endParaRPr lang="zh-CN" altLang="en-US" sz="4200" b="1" i="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cxnSp>
        <p:nvCxnSpPr>
          <p:cNvPr id="12" name="直接连接符 2"/>
          <p:cNvCxnSpPr/>
          <p:nvPr userDrawn="1"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形 1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6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8" name="矩形 7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9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学习目标</a:t>
            </a:r>
            <a:endParaRPr lang="zh-CN" altLang="en-US" sz="4200" b="1" i="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cxnSp>
        <p:nvCxnSpPr>
          <p:cNvPr id="12" name="直接连接符 2"/>
          <p:cNvCxnSpPr/>
          <p:nvPr userDrawn="1"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形 1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6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8" name="矩形 7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9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学习目标</a:t>
            </a:r>
            <a:endParaRPr lang="zh-CN" altLang="en-US" sz="4200" b="1" i="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cxnSp>
        <p:nvCxnSpPr>
          <p:cNvPr id="12" name="直接连接符 2"/>
          <p:cNvCxnSpPr/>
          <p:nvPr userDrawn="1"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形 1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05" r:id="rId2"/>
    <p:sldLayoutId id="2147483706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6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8" name="矩形 7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9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学习目标</a:t>
            </a:r>
            <a:endParaRPr lang="zh-CN" altLang="en-US" sz="4200" b="1" i="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cxnSp>
        <p:nvCxnSpPr>
          <p:cNvPr id="12" name="直接连接符 2"/>
          <p:cNvCxnSpPr/>
          <p:nvPr userDrawn="1"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形 1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6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8" name="矩形 7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9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学习目标</a:t>
            </a:r>
            <a:endParaRPr lang="zh-CN" altLang="en-US" sz="4200" b="1" i="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cxnSp>
        <p:nvCxnSpPr>
          <p:cNvPr id="12" name="直接连接符 2"/>
          <p:cNvCxnSpPr/>
          <p:nvPr userDrawn="1"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形 1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3" r:id="rId2"/>
    <p:sldLayoutId id="2147483714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8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2126595" y="2260317"/>
            <a:ext cx="2280944" cy="1168683"/>
            <a:chOff x="1984355" y="1223746"/>
            <a:chExt cx="2280944" cy="1168683"/>
          </a:xfrm>
        </p:grpSpPr>
        <p:sp>
          <p:nvSpPr>
            <p:cNvPr id="10" name="文本框 9"/>
            <p:cNvSpPr txBox="1"/>
            <p:nvPr/>
          </p:nvSpPr>
          <p:spPr>
            <a:xfrm>
              <a:off x="2549296" y="1223746"/>
              <a:ext cx="1245854" cy="73866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4200" b="1" i="0" dirty="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目录</a:t>
              </a:r>
              <a:endParaRPr lang="zh-CN" altLang="en-US" sz="4200" b="1" i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1984355" y="1869209"/>
              <a:ext cx="1833941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chemeClr val="bg1">
                      <a:lumMod val="8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Contents</a:t>
              </a:r>
              <a:endParaRPr lang="zh-CN" altLang="en-US" sz="2800" dirty="0">
                <a:solidFill>
                  <a:schemeClr val="bg1">
                    <a:lumMod val="8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cxnSp>
          <p:nvCxnSpPr>
            <p:cNvPr id="12" name="直接连接符 2"/>
            <p:cNvCxnSpPr/>
            <p:nvPr/>
          </p:nvCxnSpPr>
          <p:spPr>
            <a:xfrm>
              <a:off x="4265299" y="1300145"/>
              <a:ext cx="0" cy="106226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六边形 12"/>
            <p:cNvSpPr/>
            <p:nvPr/>
          </p:nvSpPr>
          <p:spPr>
            <a:xfrm rot="5400000">
              <a:off x="2142134" y="1404577"/>
              <a:ext cx="437322" cy="377002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14" name="六边形 13"/>
            <p:cNvSpPr/>
            <p:nvPr/>
          </p:nvSpPr>
          <p:spPr>
            <a:xfrm rot="5400000">
              <a:off x="2037082" y="1610051"/>
              <a:ext cx="246109" cy="212163"/>
            </a:xfrm>
            <a:prstGeom prst="hexagon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6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8" name="矩形 7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9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学习目标</a:t>
            </a:r>
            <a:endParaRPr lang="zh-CN" altLang="en-US" sz="4200" b="1" i="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cxnSp>
        <p:nvCxnSpPr>
          <p:cNvPr id="12" name="直接连接符 2"/>
          <p:cNvCxnSpPr/>
          <p:nvPr userDrawn="1"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形 1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57" r:id="rId2"/>
    <p:sldLayoutId id="2147483658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六边形 6"/>
          <p:cNvSpPr/>
          <p:nvPr userDrawn="1"/>
        </p:nvSpPr>
        <p:spPr>
          <a:xfrm rot="5400000">
            <a:off x="3779834" y="2429461"/>
            <a:ext cx="1318512" cy="1136649"/>
          </a:xfrm>
          <a:prstGeom prst="hexagon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六边形 7"/>
          <p:cNvSpPr/>
          <p:nvPr userDrawn="1"/>
        </p:nvSpPr>
        <p:spPr>
          <a:xfrm rot="5400000">
            <a:off x="3567036" y="3257393"/>
            <a:ext cx="429253" cy="370046"/>
          </a:xfrm>
          <a:prstGeom prst="hexagon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图片 26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083" y="162578"/>
            <a:ext cx="2031376" cy="593842"/>
          </a:xfrm>
          <a:prstGeom prst="rect">
            <a:avLst/>
          </a:prstGeom>
        </p:spPr>
      </p:pic>
      <p:sp>
        <p:nvSpPr>
          <p:cNvPr id="28" name="矩形 27"/>
          <p:cNvSpPr/>
          <p:nvPr userDrawn="1"/>
        </p:nvSpPr>
        <p:spPr>
          <a:xfrm>
            <a:off x="4504267" y="260138"/>
            <a:ext cx="7687727" cy="414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100" dirty="0">
                <a:solidFill>
                  <a:srgbClr val="49504F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阿里巴巴普惠体" panose="00020600040101010101" pitchFamily="18" charset="-122"/>
              </a:rPr>
              <a:t>多一句没有，少一句不行，用更短时间，教会更实用的技术！</a:t>
            </a:r>
            <a:endParaRPr lang="zh-CN" altLang="en-US" sz="2100" dirty="0">
              <a:solidFill>
                <a:srgbClr val="49504F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阿里巴巴普惠体" panose="00020600040101010101" pitchFamily="18" charset="-122"/>
            </a:endParaRPr>
          </a:p>
        </p:txBody>
      </p:sp>
      <p:sp>
        <p:nvSpPr>
          <p:cNvPr id="29" name="矩形 28"/>
          <p:cNvSpPr/>
          <p:nvPr userDrawn="1"/>
        </p:nvSpPr>
        <p:spPr>
          <a:xfrm>
            <a:off x="-52550" y="0"/>
            <a:ext cx="224790" cy="694841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矩形 29"/>
          <p:cNvSpPr/>
          <p:nvPr userDrawn="1"/>
        </p:nvSpPr>
        <p:spPr>
          <a:xfrm>
            <a:off x="-52550" y="719892"/>
            <a:ext cx="223200" cy="315311"/>
          </a:xfrm>
          <a:prstGeom prst="rect">
            <a:avLst/>
          </a:prstGeom>
          <a:solidFill>
            <a:srgbClr val="B60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" name="矩形 30"/>
          <p:cNvSpPr/>
          <p:nvPr userDrawn="1"/>
        </p:nvSpPr>
        <p:spPr>
          <a:xfrm>
            <a:off x="2567066" y="719635"/>
            <a:ext cx="7023600" cy="21600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" name="矩形 31"/>
          <p:cNvSpPr/>
          <p:nvPr userDrawn="1"/>
        </p:nvSpPr>
        <p:spPr>
          <a:xfrm>
            <a:off x="9481902" y="719635"/>
            <a:ext cx="2163600" cy="21600"/>
          </a:xfrm>
          <a:prstGeom prst="rect">
            <a:avLst/>
          </a:prstGeom>
          <a:solidFill>
            <a:srgbClr val="B60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4" name="矩形 33"/>
          <p:cNvSpPr>
            <a:spLocks noChangeArrowheads="1"/>
          </p:cNvSpPr>
          <p:nvPr userDrawn="1"/>
        </p:nvSpPr>
        <p:spPr bwMode="auto">
          <a:xfrm>
            <a:off x="-10583" y="6779344"/>
            <a:ext cx="10057936" cy="110793"/>
          </a:xfrm>
          <a:prstGeom prst="rect">
            <a:avLst/>
          </a:prstGeom>
          <a:solidFill>
            <a:srgbClr val="49504F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任意形状 21"/>
          <p:cNvSpPr/>
          <p:nvPr userDrawn="1">
            <p:custDataLst>
              <p:tags r:id="rId15"/>
            </p:custDataLst>
          </p:nvPr>
        </p:nvSpPr>
        <p:spPr>
          <a:xfrm>
            <a:off x="9498288" y="6582369"/>
            <a:ext cx="400898" cy="208765"/>
          </a:xfrm>
          <a:custGeom>
            <a:avLst/>
            <a:gdLst>
              <a:gd name="connsiteX0" fmla="*/ 200449 w 400898"/>
              <a:gd name="connsiteY0" fmla="*/ 0 h 208765"/>
              <a:gd name="connsiteX1" fmla="*/ 400898 w 400898"/>
              <a:gd name="connsiteY1" fmla="*/ 200449 h 208765"/>
              <a:gd name="connsiteX2" fmla="*/ 392582 w 400898"/>
              <a:gd name="connsiteY2" fmla="*/ 208765 h 208765"/>
              <a:gd name="connsiteX3" fmla="*/ 8316 w 400898"/>
              <a:gd name="connsiteY3" fmla="*/ 208765 h 208765"/>
              <a:gd name="connsiteX4" fmla="*/ 0 w 400898"/>
              <a:gd name="connsiteY4" fmla="*/ 200449 h 208765"/>
              <a:gd name="connsiteX5" fmla="*/ 200449 w 400898"/>
              <a:gd name="connsiteY5" fmla="*/ 0 h 20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0898" h="208765">
                <a:moveTo>
                  <a:pt x="200449" y="0"/>
                </a:moveTo>
                <a:lnTo>
                  <a:pt x="400898" y="200449"/>
                </a:lnTo>
                <a:lnTo>
                  <a:pt x="392582" y="208765"/>
                </a:lnTo>
                <a:lnTo>
                  <a:pt x="8316" y="208765"/>
                </a:lnTo>
                <a:lnTo>
                  <a:pt x="0" y="200449"/>
                </a:lnTo>
                <a:lnTo>
                  <a:pt x="200449" y="0"/>
                </a:lnTo>
                <a:close/>
              </a:path>
            </a:pathLst>
          </a:custGeom>
          <a:solidFill>
            <a:srgbClr val="68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kumimoji="1" lang="zh-CN" altLang="en-US"/>
          </a:p>
        </p:txBody>
      </p:sp>
      <p:sp>
        <p:nvSpPr>
          <p:cNvPr id="24" name="矩形 14"/>
          <p:cNvSpPr/>
          <p:nvPr userDrawn="1">
            <p:custDataLst>
              <p:tags r:id="rId16"/>
            </p:custDataLst>
          </p:nvPr>
        </p:nvSpPr>
        <p:spPr bwMode="auto">
          <a:xfrm>
            <a:off x="9697720" y="6582410"/>
            <a:ext cx="2494280" cy="307975"/>
          </a:xfrm>
          <a:custGeom>
            <a:avLst/>
            <a:gdLst>
              <a:gd name="connsiteX0" fmla="*/ 0 w 2202525"/>
              <a:gd name="connsiteY0" fmla="*/ 0 h 275631"/>
              <a:gd name="connsiteX1" fmla="*/ 2202525 w 2202525"/>
              <a:gd name="connsiteY1" fmla="*/ 0 h 275631"/>
              <a:gd name="connsiteX2" fmla="*/ 2202525 w 2202525"/>
              <a:gd name="connsiteY2" fmla="*/ 275631 h 275631"/>
              <a:gd name="connsiteX3" fmla="*/ 0 w 2202525"/>
              <a:gd name="connsiteY3" fmla="*/ 275631 h 275631"/>
              <a:gd name="connsiteX4" fmla="*/ 0 w 2202525"/>
              <a:gd name="connsiteY4" fmla="*/ 0 h 275631"/>
              <a:gd name="connsiteX0-1" fmla="*/ 0 w 2202525"/>
              <a:gd name="connsiteY0-2" fmla="*/ 0 h 275631"/>
              <a:gd name="connsiteX1-3" fmla="*/ 2202525 w 2202525"/>
              <a:gd name="connsiteY1-4" fmla="*/ 0 h 275631"/>
              <a:gd name="connsiteX2-5" fmla="*/ 2202525 w 2202525"/>
              <a:gd name="connsiteY2-6" fmla="*/ 275631 h 275631"/>
              <a:gd name="connsiteX3-7" fmla="*/ 104775 w 2202525"/>
              <a:gd name="connsiteY3-8" fmla="*/ 272456 h 275631"/>
              <a:gd name="connsiteX4-9" fmla="*/ 0 w 2202525"/>
              <a:gd name="connsiteY4-10" fmla="*/ 0 h 27563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202525" h="275631">
                <a:moveTo>
                  <a:pt x="0" y="0"/>
                </a:moveTo>
                <a:lnTo>
                  <a:pt x="2202525" y="0"/>
                </a:lnTo>
                <a:lnTo>
                  <a:pt x="2202525" y="275631"/>
                </a:lnTo>
                <a:lnTo>
                  <a:pt x="104775" y="272456"/>
                </a:lnTo>
                <a:lnTo>
                  <a:pt x="0" y="0"/>
                </a:lnTo>
                <a:close/>
              </a:path>
            </a:pathLst>
          </a:custGeom>
          <a:solidFill>
            <a:srgbClr val="B6000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5" name="矩形 24"/>
          <p:cNvSpPr/>
          <p:nvPr userDrawn="1">
            <p:custDataLst>
              <p:tags r:id="rId17"/>
            </p:custDataLst>
          </p:nvPr>
        </p:nvSpPr>
        <p:spPr>
          <a:xfrm>
            <a:off x="9755505" y="6555105"/>
            <a:ext cx="2436495" cy="337185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zh-CN" altLang="en-US" sz="16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阿里巴巴普惠体" panose="00020600040101010101" pitchFamily="18" charset="-122"/>
              </a:rPr>
              <a:t>高级数字化人才培训专家</a:t>
            </a:r>
            <a:endParaRPr lang="zh-CN" altLang="en-US" sz="1600" dirty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阿里巴巴普惠体" panose="00020600040101010101" pitchFamily="18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8713" y="2604635"/>
            <a:ext cx="2314575" cy="95596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083" y="162578"/>
            <a:ext cx="2031376" cy="593842"/>
          </a:xfrm>
          <a:prstGeom prst="rect">
            <a:avLst/>
          </a:prstGeom>
        </p:spPr>
      </p:pic>
      <p:sp>
        <p:nvSpPr>
          <p:cNvPr id="15" name="矩形 14"/>
          <p:cNvSpPr/>
          <p:nvPr userDrawn="1"/>
        </p:nvSpPr>
        <p:spPr>
          <a:xfrm>
            <a:off x="-52550" y="0"/>
            <a:ext cx="224790" cy="694841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矩形 16"/>
          <p:cNvSpPr/>
          <p:nvPr userDrawn="1"/>
        </p:nvSpPr>
        <p:spPr>
          <a:xfrm>
            <a:off x="-52550" y="719892"/>
            <a:ext cx="223200" cy="315311"/>
          </a:xfrm>
          <a:prstGeom prst="rect">
            <a:avLst/>
          </a:prstGeom>
          <a:solidFill>
            <a:srgbClr val="B60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任意形状 21"/>
          <p:cNvSpPr/>
          <p:nvPr userDrawn="1"/>
        </p:nvSpPr>
        <p:spPr>
          <a:xfrm>
            <a:off x="9612588" y="6582369"/>
            <a:ext cx="400898" cy="208765"/>
          </a:xfrm>
          <a:custGeom>
            <a:avLst/>
            <a:gdLst>
              <a:gd name="connsiteX0" fmla="*/ 200449 w 400898"/>
              <a:gd name="connsiteY0" fmla="*/ 0 h 208765"/>
              <a:gd name="connsiteX1" fmla="*/ 400898 w 400898"/>
              <a:gd name="connsiteY1" fmla="*/ 200449 h 208765"/>
              <a:gd name="connsiteX2" fmla="*/ 392582 w 400898"/>
              <a:gd name="connsiteY2" fmla="*/ 208765 h 208765"/>
              <a:gd name="connsiteX3" fmla="*/ 8316 w 400898"/>
              <a:gd name="connsiteY3" fmla="*/ 208765 h 208765"/>
              <a:gd name="connsiteX4" fmla="*/ 0 w 400898"/>
              <a:gd name="connsiteY4" fmla="*/ 200449 h 208765"/>
              <a:gd name="connsiteX5" fmla="*/ 200449 w 400898"/>
              <a:gd name="connsiteY5" fmla="*/ 0 h 20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0898" h="208765">
                <a:moveTo>
                  <a:pt x="200449" y="0"/>
                </a:moveTo>
                <a:lnTo>
                  <a:pt x="400898" y="200449"/>
                </a:lnTo>
                <a:lnTo>
                  <a:pt x="392582" y="208765"/>
                </a:lnTo>
                <a:lnTo>
                  <a:pt x="8316" y="208765"/>
                </a:lnTo>
                <a:lnTo>
                  <a:pt x="0" y="200449"/>
                </a:lnTo>
                <a:lnTo>
                  <a:pt x="200449" y="0"/>
                </a:lnTo>
                <a:close/>
              </a:path>
            </a:pathLst>
          </a:custGeom>
          <a:solidFill>
            <a:srgbClr val="68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3" name="矩形 22"/>
          <p:cNvSpPr>
            <a:spLocks noChangeArrowheads="1"/>
          </p:cNvSpPr>
          <p:nvPr userDrawn="1"/>
        </p:nvSpPr>
        <p:spPr bwMode="auto">
          <a:xfrm>
            <a:off x="-10583" y="6779344"/>
            <a:ext cx="10057936" cy="110793"/>
          </a:xfrm>
          <a:prstGeom prst="rect">
            <a:avLst/>
          </a:prstGeom>
          <a:solidFill>
            <a:srgbClr val="49504F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4" name="矩形 14"/>
          <p:cNvSpPr/>
          <p:nvPr userDrawn="1"/>
        </p:nvSpPr>
        <p:spPr bwMode="auto">
          <a:xfrm>
            <a:off x="9813037" y="6582369"/>
            <a:ext cx="2378963" cy="307767"/>
          </a:xfrm>
          <a:custGeom>
            <a:avLst/>
            <a:gdLst>
              <a:gd name="connsiteX0" fmla="*/ 0 w 2202525"/>
              <a:gd name="connsiteY0" fmla="*/ 0 h 275631"/>
              <a:gd name="connsiteX1" fmla="*/ 2202525 w 2202525"/>
              <a:gd name="connsiteY1" fmla="*/ 0 h 275631"/>
              <a:gd name="connsiteX2" fmla="*/ 2202525 w 2202525"/>
              <a:gd name="connsiteY2" fmla="*/ 275631 h 275631"/>
              <a:gd name="connsiteX3" fmla="*/ 0 w 2202525"/>
              <a:gd name="connsiteY3" fmla="*/ 275631 h 275631"/>
              <a:gd name="connsiteX4" fmla="*/ 0 w 2202525"/>
              <a:gd name="connsiteY4" fmla="*/ 0 h 275631"/>
              <a:gd name="connsiteX0-1" fmla="*/ 0 w 2202525"/>
              <a:gd name="connsiteY0-2" fmla="*/ 0 h 275631"/>
              <a:gd name="connsiteX1-3" fmla="*/ 2202525 w 2202525"/>
              <a:gd name="connsiteY1-4" fmla="*/ 0 h 275631"/>
              <a:gd name="connsiteX2-5" fmla="*/ 2202525 w 2202525"/>
              <a:gd name="connsiteY2-6" fmla="*/ 275631 h 275631"/>
              <a:gd name="connsiteX3-7" fmla="*/ 104775 w 2202525"/>
              <a:gd name="connsiteY3-8" fmla="*/ 272456 h 275631"/>
              <a:gd name="connsiteX4-9" fmla="*/ 0 w 2202525"/>
              <a:gd name="connsiteY4-10" fmla="*/ 0 h 27563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202525" h="275631">
                <a:moveTo>
                  <a:pt x="0" y="0"/>
                </a:moveTo>
                <a:lnTo>
                  <a:pt x="2202525" y="0"/>
                </a:lnTo>
                <a:lnTo>
                  <a:pt x="2202525" y="275631"/>
                </a:lnTo>
                <a:lnTo>
                  <a:pt x="104775" y="272456"/>
                </a:lnTo>
                <a:lnTo>
                  <a:pt x="0" y="0"/>
                </a:lnTo>
                <a:close/>
              </a:path>
            </a:pathLst>
          </a:custGeom>
          <a:solidFill>
            <a:srgbClr val="B6000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5" name="矩形 24"/>
          <p:cNvSpPr/>
          <p:nvPr userDrawn="1"/>
        </p:nvSpPr>
        <p:spPr>
          <a:xfrm>
            <a:off x="9950236" y="6535935"/>
            <a:ext cx="224176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阿里巴巴普惠体" panose="00020600040101010101" pitchFamily="18" charset="-122"/>
              </a:rPr>
              <a:t>高级软件人才培训专家</a:t>
            </a:r>
            <a:endParaRPr lang="zh-CN" altLang="en-US" sz="1600" dirty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阿里巴巴普惠体" panose="00020600040101010101" pitchFamily="18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indent="-4572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083" y="162578"/>
            <a:ext cx="2031376" cy="593842"/>
          </a:xfrm>
          <a:prstGeom prst="rect">
            <a:avLst/>
          </a:prstGeom>
        </p:spPr>
      </p:pic>
      <p:sp>
        <p:nvSpPr>
          <p:cNvPr id="15" name="矩形 14"/>
          <p:cNvSpPr/>
          <p:nvPr userDrawn="1"/>
        </p:nvSpPr>
        <p:spPr>
          <a:xfrm>
            <a:off x="-52550" y="0"/>
            <a:ext cx="224790" cy="694841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矩形 16"/>
          <p:cNvSpPr/>
          <p:nvPr userDrawn="1"/>
        </p:nvSpPr>
        <p:spPr>
          <a:xfrm>
            <a:off x="-52550" y="719892"/>
            <a:ext cx="223200" cy="315311"/>
          </a:xfrm>
          <a:prstGeom prst="rect">
            <a:avLst/>
          </a:prstGeom>
          <a:solidFill>
            <a:srgbClr val="B60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任意形状 21"/>
          <p:cNvSpPr/>
          <p:nvPr userDrawn="1"/>
        </p:nvSpPr>
        <p:spPr>
          <a:xfrm>
            <a:off x="9612588" y="6582369"/>
            <a:ext cx="400898" cy="208765"/>
          </a:xfrm>
          <a:custGeom>
            <a:avLst/>
            <a:gdLst>
              <a:gd name="connsiteX0" fmla="*/ 200449 w 400898"/>
              <a:gd name="connsiteY0" fmla="*/ 0 h 208765"/>
              <a:gd name="connsiteX1" fmla="*/ 400898 w 400898"/>
              <a:gd name="connsiteY1" fmla="*/ 200449 h 208765"/>
              <a:gd name="connsiteX2" fmla="*/ 392582 w 400898"/>
              <a:gd name="connsiteY2" fmla="*/ 208765 h 208765"/>
              <a:gd name="connsiteX3" fmla="*/ 8316 w 400898"/>
              <a:gd name="connsiteY3" fmla="*/ 208765 h 208765"/>
              <a:gd name="connsiteX4" fmla="*/ 0 w 400898"/>
              <a:gd name="connsiteY4" fmla="*/ 200449 h 208765"/>
              <a:gd name="connsiteX5" fmla="*/ 200449 w 400898"/>
              <a:gd name="connsiteY5" fmla="*/ 0 h 20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0898" h="208765">
                <a:moveTo>
                  <a:pt x="200449" y="0"/>
                </a:moveTo>
                <a:lnTo>
                  <a:pt x="400898" y="200449"/>
                </a:lnTo>
                <a:lnTo>
                  <a:pt x="392582" y="208765"/>
                </a:lnTo>
                <a:lnTo>
                  <a:pt x="8316" y="208765"/>
                </a:lnTo>
                <a:lnTo>
                  <a:pt x="0" y="200449"/>
                </a:lnTo>
                <a:lnTo>
                  <a:pt x="200449" y="0"/>
                </a:lnTo>
                <a:close/>
              </a:path>
            </a:pathLst>
          </a:custGeom>
          <a:solidFill>
            <a:srgbClr val="68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3" name="矩形 22"/>
          <p:cNvSpPr>
            <a:spLocks noChangeArrowheads="1"/>
          </p:cNvSpPr>
          <p:nvPr userDrawn="1"/>
        </p:nvSpPr>
        <p:spPr bwMode="auto">
          <a:xfrm>
            <a:off x="-10583" y="6779344"/>
            <a:ext cx="10057936" cy="110793"/>
          </a:xfrm>
          <a:prstGeom prst="rect">
            <a:avLst/>
          </a:prstGeom>
          <a:solidFill>
            <a:srgbClr val="49504F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4" name="矩形 14"/>
          <p:cNvSpPr/>
          <p:nvPr userDrawn="1"/>
        </p:nvSpPr>
        <p:spPr bwMode="auto">
          <a:xfrm>
            <a:off x="9813037" y="6582369"/>
            <a:ext cx="2378963" cy="307767"/>
          </a:xfrm>
          <a:custGeom>
            <a:avLst/>
            <a:gdLst>
              <a:gd name="connsiteX0" fmla="*/ 0 w 2202525"/>
              <a:gd name="connsiteY0" fmla="*/ 0 h 275631"/>
              <a:gd name="connsiteX1" fmla="*/ 2202525 w 2202525"/>
              <a:gd name="connsiteY1" fmla="*/ 0 h 275631"/>
              <a:gd name="connsiteX2" fmla="*/ 2202525 w 2202525"/>
              <a:gd name="connsiteY2" fmla="*/ 275631 h 275631"/>
              <a:gd name="connsiteX3" fmla="*/ 0 w 2202525"/>
              <a:gd name="connsiteY3" fmla="*/ 275631 h 275631"/>
              <a:gd name="connsiteX4" fmla="*/ 0 w 2202525"/>
              <a:gd name="connsiteY4" fmla="*/ 0 h 275631"/>
              <a:gd name="connsiteX0-1" fmla="*/ 0 w 2202525"/>
              <a:gd name="connsiteY0-2" fmla="*/ 0 h 275631"/>
              <a:gd name="connsiteX1-3" fmla="*/ 2202525 w 2202525"/>
              <a:gd name="connsiteY1-4" fmla="*/ 0 h 275631"/>
              <a:gd name="connsiteX2-5" fmla="*/ 2202525 w 2202525"/>
              <a:gd name="connsiteY2-6" fmla="*/ 275631 h 275631"/>
              <a:gd name="connsiteX3-7" fmla="*/ 104775 w 2202525"/>
              <a:gd name="connsiteY3-8" fmla="*/ 272456 h 275631"/>
              <a:gd name="connsiteX4-9" fmla="*/ 0 w 2202525"/>
              <a:gd name="connsiteY4-10" fmla="*/ 0 h 27563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202525" h="275631">
                <a:moveTo>
                  <a:pt x="0" y="0"/>
                </a:moveTo>
                <a:lnTo>
                  <a:pt x="2202525" y="0"/>
                </a:lnTo>
                <a:lnTo>
                  <a:pt x="2202525" y="275631"/>
                </a:lnTo>
                <a:lnTo>
                  <a:pt x="104775" y="272456"/>
                </a:lnTo>
                <a:lnTo>
                  <a:pt x="0" y="0"/>
                </a:lnTo>
                <a:close/>
              </a:path>
            </a:pathLst>
          </a:custGeom>
          <a:solidFill>
            <a:srgbClr val="B6000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5" name="矩形 24"/>
          <p:cNvSpPr/>
          <p:nvPr userDrawn="1"/>
        </p:nvSpPr>
        <p:spPr>
          <a:xfrm>
            <a:off x="9950236" y="6535935"/>
            <a:ext cx="224176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阿里巴巴普惠体" panose="00020600040101010101" pitchFamily="18" charset="-122"/>
              </a:rPr>
              <a:t>高级软件人才培训专家</a:t>
            </a:r>
            <a:endParaRPr lang="zh-CN" altLang="en-US" sz="1600" dirty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阿里巴巴普惠体" panose="00020600040101010101" pitchFamily="18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indent="-4572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6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8" name="矩形 7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9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学习目标</a:t>
            </a:r>
            <a:endParaRPr lang="zh-CN" altLang="en-US" sz="4200" b="1" i="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cxnSp>
        <p:nvCxnSpPr>
          <p:cNvPr id="12" name="直接连接符 2"/>
          <p:cNvCxnSpPr/>
          <p:nvPr userDrawn="1"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形 1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1" Type="http://schemas.openxmlformats.org/officeDocument/2006/relationships/tags" Target="../tags/tag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0.svg"/><Relationship Id="rId1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1.xml"/><Relationship Id="rId3" Type="http://schemas.openxmlformats.org/officeDocument/2006/relationships/image" Target="../media/image20.png"/><Relationship Id="rId2" Type="http://schemas.openxmlformats.org/officeDocument/2006/relationships/tags" Target="../tags/tag13.xml"/><Relationship Id="rId1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1.xml"/><Relationship Id="rId4" Type="http://schemas.openxmlformats.org/officeDocument/2006/relationships/image" Target="../media/image21.png"/><Relationship Id="rId3" Type="http://schemas.openxmlformats.org/officeDocument/2006/relationships/tags" Target="../tags/tag15.xml"/><Relationship Id="rId2" Type="http://schemas.openxmlformats.org/officeDocument/2006/relationships/image" Target="../media/image20.png"/><Relationship Id="rId1" Type="http://schemas.openxmlformats.org/officeDocument/2006/relationships/tags" Target="../tags/tag14.xml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1.xml"/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tags" Target="../tags/tag1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1.xml"/><Relationship Id="rId3" Type="http://schemas.openxmlformats.org/officeDocument/2006/relationships/tags" Target="../tags/tag19.xml"/><Relationship Id="rId2" Type="http://schemas.openxmlformats.org/officeDocument/2006/relationships/tags" Target="../tags/tag18.xml"/><Relationship Id="rId1" Type="http://schemas.openxmlformats.org/officeDocument/2006/relationships/tags" Target="../tags/tag17.xml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1.xml"/><Relationship Id="rId3" Type="http://schemas.openxmlformats.org/officeDocument/2006/relationships/tags" Target="../tags/tag22.xml"/><Relationship Id="rId2" Type="http://schemas.openxmlformats.org/officeDocument/2006/relationships/tags" Target="../tags/tag21.xml"/><Relationship Id="rId1" Type="http://schemas.openxmlformats.org/officeDocument/2006/relationships/tags" Target="../tags/tag2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image" Target="../media/image23.png"/><Relationship Id="rId1" Type="http://schemas.openxmlformats.org/officeDocument/2006/relationships/tags" Target="../tags/tag2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0.svg"/><Relationship Id="rId1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2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1.xml"/><Relationship Id="rId5" Type="http://schemas.openxmlformats.org/officeDocument/2006/relationships/image" Target="../media/image19.png"/><Relationship Id="rId4" Type="http://schemas.openxmlformats.org/officeDocument/2006/relationships/tags" Target="../tags/tag26.xml"/><Relationship Id="rId3" Type="http://schemas.openxmlformats.org/officeDocument/2006/relationships/image" Target="../media/image24.png"/><Relationship Id="rId2" Type="http://schemas.openxmlformats.org/officeDocument/2006/relationships/tags" Target="../tags/tag25.xml"/><Relationship Id="rId1" Type="http://schemas.openxmlformats.org/officeDocument/2006/relationships/tags" Target="../tags/tag24.xml"/></Relationships>
</file>

<file path=ppt/slides/_rels/slide2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3.xml"/><Relationship Id="rId5" Type="http://schemas.openxmlformats.org/officeDocument/2006/relationships/image" Target="../media/image26.png"/><Relationship Id="rId4" Type="http://schemas.openxmlformats.org/officeDocument/2006/relationships/tags" Target="../tags/tag28.xml"/><Relationship Id="rId3" Type="http://schemas.openxmlformats.org/officeDocument/2006/relationships/image" Target="../media/image25.png"/><Relationship Id="rId2" Type="http://schemas.openxmlformats.org/officeDocument/2006/relationships/tags" Target="../tags/tag27.xml"/><Relationship Id="rId1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3.xml"/><Relationship Id="rId5" Type="http://schemas.openxmlformats.org/officeDocument/2006/relationships/image" Target="../media/image25.png"/><Relationship Id="rId4" Type="http://schemas.openxmlformats.org/officeDocument/2006/relationships/tags" Target="../tags/tag30.xml"/><Relationship Id="rId3" Type="http://schemas.openxmlformats.org/officeDocument/2006/relationships/image" Target="../media/image27.png"/><Relationship Id="rId2" Type="http://schemas.openxmlformats.org/officeDocument/2006/relationships/tags" Target="../tags/tag29.xml"/><Relationship Id="rId1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9" Type="http://schemas.openxmlformats.org/officeDocument/2006/relationships/image" Target="../media/image28.png"/><Relationship Id="rId8" Type="http://schemas.openxmlformats.org/officeDocument/2006/relationships/tags" Target="../tags/tag36.xml"/><Relationship Id="rId7" Type="http://schemas.openxmlformats.org/officeDocument/2006/relationships/image" Target="../media/image25.png"/><Relationship Id="rId6" Type="http://schemas.openxmlformats.org/officeDocument/2006/relationships/tags" Target="../tags/tag35.xml"/><Relationship Id="rId5" Type="http://schemas.openxmlformats.org/officeDocument/2006/relationships/tags" Target="../tags/tag34.xml"/><Relationship Id="rId4" Type="http://schemas.openxmlformats.org/officeDocument/2006/relationships/image" Target="../media/image24.png"/><Relationship Id="rId3" Type="http://schemas.openxmlformats.org/officeDocument/2006/relationships/tags" Target="../tags/tag33.xml"/><Relationship Id="rId2" Type="http://schemas.openxmlformats.org/officeDocument/2006/relationships/tags" Target="../tags/tag32.xml"/><Relationship Id="rId10" Type="http://schemas.openxmlformats.org/officeDocument/2006/relationships/slideLayout" Target="../slideLayouts/slideLayout11.xml"/><Relationship Id="rId1" Type="http://schemas.openxmlformats.org/officeDocument/2006/relationships/tags" Target="../tags/tag3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image" Target="../media/image29.png"/><Relationship Id="rId1" Type="http://schemas.openxmlformats.org/officeDocument/2006/relationships/tags" Target="../tags/tag3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9.png"/><Relationship Id="rId1" Type="http://schemas.openxmlformats.org/officeDocument/2006/relationships/tags" Target="../tags/tag3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1.xml"/><Relationship Id="rId3" Type="http://schemas.openxmlformats.org/officeDocument/2006/relationships/image" Target="../media/image30.png"/><Relationship Id="rId2" Type="http://schemas.openxmlformats.org/officeDocument/2006/relationships/tags" Target="../tags/tag40.xml"/><Relationship Id="rId1" Type="http://schemas.openxmlformats.org/officeDocument/2006/relationships/tags" Target="../tags/tag39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1.vml"/><Relationship Id="rId7" Type="http://schemas.openxmlformats.org/officeDocument/2006/relationships/slideLayout" Target="../slideLayouts/slideLayout11.xml"/><Relationship Id="rId6" Type="http://schemas.openxmlformats.org/officeDocument/2006/relationships/image" Target="../media/image33.png"/><Relationship Id="rId5" Type="http://schemas.openxmlformats.org/officeDocument/2006/relationships/tags" Target="../tags/tag42.xml"/><Relationship Id="rId4" Type="http://schemas.openxmlformats.org/officeDocument/2006/relationships/image" Target="../media/image32.wmf"/><Relationship Id="rId3" Type="http://schemas.openxmlformats.org/officeDocument/2006/relationships/oleObject" Target="../embeddings/oleObject1.bin"/><Relationship Id="rId2" Type="http://schemas.openxmlformats.org/officeDocument/2006/relationships/image" Target="../media/image31.png"/><Relationship Id="rId1" Type="http://schemas.openxmlformats.org/officeDocument/2006/relationships/tags" Target="../tags/tag41.xml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1.xml"/><Relationship Id="rId4" Type="http://schemas.openxmlformats.org/officeDocument/2006/relationships/image" Target="../media/image35.png"/><Relationship Id="rId3" Type="http://schemas.openxmlformats.org/officeDocument/2006/relationships/tags" Target="../tags/tag44.xml"/><Relationship Id="rId2" Type="http://schemas.openxmlformats.org/officeDocument/2006/relationships/image" Target="../media/image34.png"/><Relationship Id="rId1" Type="http://schemas.openxmlformats.org/officeDocument/2006/relationships/tags" Target="../tags/tag4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image" Target="../media/image36.png"/><Relationship Id="rId1" Type="http://schemas.openxmlformats.org/officeDocument/2006/relationships/tags" Target="../tags/tag4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image" Target="../media/image37.png"/><Relationship Id="rId1" Type="http://schemas.openxmlformats.org/officeDocument/2006/relationships/tags" Target="../tags/tag4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image" Target="../media/image38.png"/><Relationship Id="rId1" Type="http://schemas.openxmlformats.org/officeDocument/2006/relationships/tags" Target="../tags/tag47.xml"/></Relationships>
</file>

<file path=ppt/slides/_rels/slide3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1.xml"/><Relationship Id="rId8" Type="http://schemas.openxmlformats.org/officeDocument/2006/relationships/image" Target="../media/image42.wmf"/><Relationship Id="rId7" Type="http://schemas.openxmlformats.org/officeDocument/2006/relationships/oleObject" Target="../embeddings/oleObject2.bin"/><Relationship Id="rId6" Type="http://schemas.openxmlformats.org/officeDocument/2006/relationships/image" Target="../media/image41.png"/><Relationship Id="rId5" Type="http://schemas.openxmlformats.org/officeDocument/2006/relationships/tags" Target="../tags/tag50.xml"/><Relationship Id="rId4" Type="http://schemas.openxmlformats.org/officeDocument/2006/relationships/image" Target="../media/image40.png"/><Relationship Id="rId3" Type="http://schemas.openxmlformats.org/officeDocument/2006/relationships/tags" Target="../tags/tag49.xml"/><Relationship Id="rId2" Type="http://schemas.openxmlformats.org/officeDocument/2006/relationships/image" Target="../media/image39.png"/><Relationship Id="rId10" Type="http://schemas.openxmlformats.org/officeDocument/2006/relationships/vmlDrawing" Target="../drawings/vmlDrawing2.vml"/><Relationship Id="rId1" Type="http://schemas.openxmlformats.org/officeDocument/2006/relationships/tags" Target="../tags/tag4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image" Target="../media/image43.png"/><Relationship Id="rId1" Type="http://schemas.openxmlformats.org/officeDocument/2006/relationships/tags" Target="../tags/tag5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image" Target="../media/image44.png"/><Relationship Id="rId1" Type="http://schemas.openxmlformats.org/officeDocument/2006/relationships/tags" Target="../tags/tag52.xml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1.xml"/><Relationship Id="rId4" Type="http://schemas.openxmlformats.org/officeDocument/2006/relationships/image" Target="../media/image14.png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9.png"/><Relationship Id="rId1" Type="http://schemas.openxmlformats.org/officeDocument/2006/relationships/tags" Target="../tags/tag5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1.xml"/><Relationship Id="rId3" Type="http://schemas.openxmlformats.org/officeDocument/2006/relationships/image" Target="../media/image30.png"/><Relationship Id="rId2" Type="http://schemas.openxmlformats.org/officeDocument/2006/relationships/tags" Target="../tags/tag55.xml"/><Relationship Id="rId1" Type="http://schemas.openxmlformats.org/officeDocument/2006/relationships/tags" Target="../tags/tag54.xml"/></Relationships>
</file>

<file path=ppt/slides/_rels/slide4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1.xml"/><Relationship Id="rId6" Type="http://schemas.openxmlformats.org/officeDocument/2006/relationships/image" Target="../media/image44.png"/><Relationship Id="rId5" Type="http://schemas.openxmlformats.org/officeDocument/2006/relationships/tags" Target="../tags/tag58.xml"/><Relationship Id="rId4" Type="http://schemas.openxmlformats.org/officeDocument/2006/relationships/image" Target="../media/image46.png"/><Relationship Id="rId3" Type="http://schemas.openxmlformats.org/officeDocument/2006/relationships/tags" Target="../tags/tag57.xml"/><Relationship Id="rId2" Type="http://schemas.openxmlformats.org/officeDocument/2006/relationships/image" Target="../media/image45.png"/><Relationship Id="rId1" Type="http://schemas.openxmlformats.org/officeDocument/2006/relationships/tags" Target="../tags/tag56.xml"/></Relationships>
</file>

<file path=ppt/slides/_rels/slide4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1.xml"/><Relationship Id="rId4" Type="http://schemas.openxmlformats.org/officeDocument/2006/relationships/image" Target="../media/image37.png"/><Relationship Id="rId3" Type="http://schemas.openxmlformats.org/officeDocument/2006/relationships/tags" Target="../tags/tag60.xml"/><Relationship Id="rId2" Type="http://schemas.openxmlformats.org/officeDocument/2006/relationships/image" Target="../media/image47.png"/><Relationship Id="rId1" Type="http://schemas.openxmlformats.org/officeDocument/2006/relationships/tags" Target="../tags/tag59.xml"/></Relationships>
</file>

<file path=ppt/slides/_rels/slide4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1.xml"/><Relationship Id="rId4" Type="http://schemas.openxmlformats.org/officeDocument/2006/relationships/image" Target="../media/image30.png"/><Relationship Id="rId3" Type="http://schemas.openxmlformats.org/officeDocument/2006/relationships/tags" Target="../tags/tag62.xml"/><Relationship Id="rId2" Type="http://schemas.openxmlformats.org/officeDocument/2006/relationships/image" Target="../media/image48.png"/><Relationship Id="rId1" Type="http://schemas.openxmlformats.org/officeDocument/2006/relationships/tags" Target="../tags/tag61.xml"/></Relationships>
</file>

<file path=ppt/slides/_rels/slide4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1.xml"/><Relationship Id="rId4" Type="http://schemas.openxmlformats.org/officeDocument/2006/relationships/image" Target="../media/image50.png"/><Relationship Id="rId3" Type="http://schemas.openxmlformats.org/officeDocument/2006/relationships/tags" Target="../tags/tag64.xml"/><Relationship Id="rId2" Type="http://schemas.openxmlformats.org/officeDocument/2006/relationships/image" Target="../media/image49.png"/><Relationship Id="rId1" Type="http://schemas.openxmlformats.org/officeDocument/2006/relationships/tags" Target="../tags/tag63.xml"/></Relationships>
</file>

<file path=ppt/slides/_rels/slide4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1.xml"/><Relationship Id="rId4" Type="http://schemas.openxmlformats.org/officeDocument/2006/relationships/image" Target="../media/image52.png"/><Relationship Id="rId3" Type="http://schemas.openxmlformats.org/officeDocument/2006/relationships/tags" Target="../tags/tag66.xml"/><Relationship Id="rId2" Type="http://schemas.openxmlformats.org/officeDocument/2006/relationships/image" Target="../media/image51.png"/><Relationship Id="rId1" Type="http://schemas.openxmlformats.org/officeDocument/2006/relationships/tags" Target="../tags/tag65.xml"/></Relationships>
</file>

<file path=ppt/slides/_rels/slide4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1.xml"/><Relationship Id="rId4" Type="http://schemas.openxmlformats.org/officeDocument/2006/relationships/image" Target="../media/image54.png"/><Relationship Id="rId3" Type="http://schemas.openxmlformats.org/officeDocument/2006/relationships/tags" Target="../tags/tag68.xml"/><Relationship Id="rId2" Type="http://schemas.openxmlformats.org/officeDocument/2006/relationships/image" Target="../media/image53.png"/><Relationship Id="rId1" Type="http://schemas.openxmlformats.org/officeDocument/2006/relationships/tags" Target="../tags/tag67.xml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1.xml"/><Relationship Id="rId5" Type="http://schemas.openxmlformats.org/officeDocument/2006/relationships/image" Target="../media/image15.png"/><Relationship Id="rId4" Type="http://schemas.openxmlformats.org/officeDocument/2006/relationships/tags" Target="../tags/tag5.xml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image" Target="../media/image55.png"/><Relationship Id="rId1" Type="http://schemas.openxmlformats.org/officeDocument/2006/relationships/tags" Target="../tags/tag69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9.png"/><Relationship Id="rId1" Type="http://schemas.openxmlformats.org/officeDocument/2006/relationships/tags" Target="../tags/tag70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5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1.xml"/><Relationship Id="rId3" Type="http://schemas.openxmlformats.org/officeDocument/2006/relationships/image" Target="../media/image30.png"/><Relationship Id="rId2" Type="http://schemas.openxmlformats.org/officeDocument/2006/relationships/tags" Target="../tags/tag72.xml"/><Relationship Id="rId1" Type="http://schemas.openxmlformats.org/officeDocument/2006/relationships/tags" Target="../tags/tag71.xml"/></Relationships>
</file>

<file path=ppt/slides/_rels/slide5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1.xml"/><Relationship Id="rId6" Type="http://schemas.openxmlformats.org/officeDocument/2006/relationships/image" Target="../media/image57.png"/><Relationship Id="rId5" Type="http://schemas.openxmlformats.org/officeDocument/2006/relationships/tags" Target="../tags/tag75.xml"/><Relationship Id="rId4" Type="http://schemas.openxmlformats.org/officeDocument/2006/relationships/image" Target="../media/image56.png"/><Relationship Id="rId3" Type="http://schemas.openxmlformats.org/officeDocument/2006/relationships/tags" Target="../tags/tag74.xml"/><Relationship Id="rId2" Type="http://schemas.openxmlformats.org/officeDocument/2006/relationships/image" Target="../media/image44.png"/><Relationship Id="rId1" Type="http://schemas.openxmlformats.org/officeDocument/2006/relationships/tags" Target="../tags/tag73.xml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1.xml"/><Relationship Id="rId4" Type="http://schemas.openxmlformats.org/officeDocument/2006/relationships/image" Target="../media/image58.png"/><Relationship Id="rId3" Type="http://schemas.openxmlformats.org/officeDocument/2006/relationships/tags" Target="../tags/tag77.xml"/><Relationship Id="rId2" Type="http://schemas.openxmlformats.org/officeDocument/2006/relationships/image" Target="../media/image37.png"/><Relationship Id="rId1" Type="http://schemas.openxmlformats.org/officeDocument/2006/relationships/tags" Target="../tags/tag76.xml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1.xml"/><Relationship Id="rId4" Type="http://schemas.openxmlformats.org/officeDocument/2006/relationships/image" Target="../media/image59.png"/><Relationship Id="rId3" Type="http://schemas.openxmlformats.org/officeDocument/2006/relationships/tags" Target="../tags/tag79.xml"/><Relationship Id="rId2" Type="http://schemas.openxmlformats.org/officeDocument/2006/relationships/image" Target="../media/image30.png"/><Relationship Id="rId1" Type="http://schemas.openxmlformats.org/officeDocument/2006/relationships/tags" Target="../tags/tag78.xml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1.xml"/><Relationship Id="rId4" Type="http://schemas.openxmlformats.org/officeDocument/2006/relationships/image" Target="../media/image60.png"/><Relationship Id="rId3" Type="http://schemas.openxmlformats.org/officeDocument/2006/relationships/tags" Target="../tags/tag81.xml"/><Relationship Id="rId2" Type="http://schemas.openxmlformats.org/officeDocument/2006/relationships/image" Target="../media/image49.png"/><Relationship Id="rId1" Type="http://schemas.openxmlformats.org/officeDocument/2006/relationships/tags" Target="../tags/tag80.xml"/></Relationships>
</file>

<file path=ppt/slides/_rels/slide5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1.xml"/><Relationship Id="rId4" Type="http://schemas.openxmlformats.org/officeDocument/2006/relationships/image" Target="../media/image61.png"/><Relationship Id="rId3" Type="http://schemas.openxmlformats.org/officeDocument/2006/relationships/tags" Target="../tags/tag83.xml"/><Relationship Id="rId2" Type="http://schemas.openxmlformats.org/officeDocument/2006/relationships/image" Target="../media/image60.png"/><Relationship Id="rId1" Type="http://schemas.openxmlformats.org/officeDocument/2006/relationships/tags" Target="../tags/tag8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9.png"/><Relationship Id="rId1" Type="http://schemas.openxmlformats.org/officeDocument/2006/relationships/tags" Target="../tags/tag8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7" Type="http://schemas.openxmlformats.org/officeDocument/2006/relationships/image" Target="../media/image16.png"/><Relationship Id="rId6" Type="http://schemas.openxmlformats.org/officeDocument/2006/relationships/tags" Target="../tags/tag7.xml"/><Relationship Id="rId5" Type="http://schemas.openxmlformats.org/officeDocument/2006/relationships/image" Target="../media/image15.png"/><Relationship Id="rId4" Type="http://schemas.openxmlformats.org/officeDocument/2006/relationships/tags" Target="../tags/tag6.xml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9.png"/><Relationship Id="rId1" Type="http://schemas.openxmlformats.org/officeDocument/2006/relationships/tags" Target="../tags/tag85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image" Target="../media/image62.png"/><Relationship Id="rId1" Type="http://schemas.openxmlformats.org/officeDocument/2006/relationships/tags" Target="../tags/tag86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tags" Target="../tags/tag87.xml"/></Relationships>
</file>

<file path=ppt/slides/_rels/slide6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1.xml"/><Relationship Id="rId3" Type="http://schemas.openxmlformats.org/officeDocument/2006/relationships/image" Target="../media/image63.png"/><Relationship Id="rId2" Type="http://schemas.openxmlformats.org/officeDocument/2006/relationships/tags" Target="../tags/tag89.xml"/><Relationship Id="rId1" Type="http://schemas.openxmlformats.org/officeDocument/2006/relationships/tags" Target="../tags/tag88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7" Type="http://schemas.openxmlformats.org/officeDocument/2006/relationships/image" Target="../media/image17.png"/><Relationship Id="rId6" Type="http://schemas.openxmlformats.org/officeDocument/2006/relationships/image" Target="../media/image8.png"/><Relationship Id="rId5" Type="http://schemas.openxmlformats.org/officeDocument/2006/relationships/tags" Target="../tags/tag10.xml"/><Relationship Id="rId4" Type="http://schemas.openxmlformats.org/officeDocument/2006/relationships/image" Target="../media/image13.png"/><Relationship Id="rId3" Type="http://schemas.openxmlformats.org/officeDocument/2006/relationships/tags" Target="../tags/tag9.xml"/><Relationship Id="rId2" Type="http://schemas.openxmlformats.org/officeDocument/2006/relationships/image" Target="../media/image16.png"/><Relationship Id="rId1" Type="http://schemas.openxmlformats.org/officeDocument/2006/relationships/tags" Target="../tags/tag8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image" Target="../media/image62.png"/><Relationship Id="rId1" Type="http://schemas.openxmlformats.org/officeDocument/2006/relationships/tags" Target="../tags/tag90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9.png"/><Relationship Id="rId1" Type="http://schemas.openxmlformats.org/officeDocument/2006/relationships/tags" Target="../tags/tag9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7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1.xml"/><Relationship Id="rId4" Type="http://schemas.openxmlformats.org/officeDocument/2006/relationships/image" Target="../media/image64.png"/><Relationship Id="rId3" Type="http://schemas.openxmlformats.org/officeDocument/2006/relationships/tags" Target="../tags/tag94.xml"/><Relationship Id="rId2" Type="http://schemas.openxmlformats.org/officeDocument/2006/relationships/tags" Target="../tags/tag93.xml"/><Relationship Id="rId1" Type="http://schemas.openxmlformats.org/officeDocument/2006/relationships/tags" Target="../tags/tag92.xml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1.xml"/><Relationship Id="rId4" Type="http://schemas.openxmlformats.org/officeDocument/2006/relationships/image" Target="../media/image65.png"/><Relationship Id="rId3" Type="http://schemas.openxmlformats.org/officeDocument/2006/relationships/tags" Target="../tags/tag97.xml"/><Relationship Id="rId2" Type="http://schemas.openxmlformats.org/officeDocument/2006/relationships/tags" Target="../tags/tag96.xml"/><Relationship Id="rId1" Type="http://schemas.openxmlformats.org/officeDocument/2006/relationships/tags" Target="../tags/tag95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3.xml"/><Relationship Id="rId1" Type="http://schemas.openxmlformats.org/officeDocument/2006/relationships/image" Target="../media/image66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3.xml"/><Relationship Id="rId1" Type="http://schemas.openxmlformats.org/officeDocument/2006/relationships/image" Target="../media/image67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3.xml"/><Relationship Id="rId1" Type="http://schemas.openxmlformats.org/officeDocument/2006/relationships/image" Target="../media/image68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3.xml"/><Relationship Id="rId1" Type="http://schemas.openxmlformats.org/officeDocument/2006/relationships/image" Target="../media/image69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3.xml"/><Relationship Id="rId1" Type="http://schemas.openxmlformats.org/officeDocument/2006/relationships/image" Target="../media/image70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1.xml"/><Relationship Id="rId3" Type="http://schemas.openxmlformats.org/officeDocument/2006/relationships/image" Target="../media/image18.png"/><Relationship Id="rId2" Type="http://schemas.openxmlformats.org/officeDocument/2006/relationships/tags" Target="../tags/tag12.xml"/><Relationship Id="rId1" Type="http://schemas.openxmlformats.org/officeDocument/2006/relationships/tags" Target="../tags/tag1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2" Type="http://schemas.openxmlformats.org/officeDocument/2006/relationships/image" Target="../media/image72.png"/><Relationship Id="rId1" Type="http://schemas.openxmlformats.org/officeDocument/2006/relationships/image" Target="../media/image71.pn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3.xml"/><Relationship Id="rId1" Type="http://schemas.openxmlformats.org/officeDocument/2006/relationships/image" Target="../media/image73.pn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3.xml"/><Relationship Id="rId1" Type="http://schemas.openxmlformats.org/officeDocument/2006/relationships/image" Target="../media/image74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2"/>
          <p:cNvSpPr txBox="1"/>
          <p:nvPr/>
        </p:nvSpPr>
        <p:spPr>
          <a:xfrm>
            <a:off x="2772410" y="3168015"/>
            <a:ext cx="66471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800" b="1" dirty="0">
                <a:solidFill>
                  <a:schemeClr val="bg1">
                    <a:lumMod val="65000"/>
                  </a:schemeClr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  <a:sym typeface="字语坊腹黑体" panose="02000503000000000000" charset="-122"/>
              </a:rPr>
              <a:t>分布式</a:t>
            </a:r>
            <a:r>
              <a:rPr lang="en-US" altLang="zh-CN" sz="2800" b="1" dirty="0">
                <a:solidFill>
                  <a:schemeClr val="bg1">
                    <a:lumMod val="65000"/>
                  </a:schemeClr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  <a:sym typeface="字语坊腹黑体" panose="02000503000000000000" charset="-122"/>
              </a:rPr>
              <a:t>SQL</a:t>
            </a:r>
            <a:r>
              <a:rPr lang="zh-CN" altLang="en-US" sz="2800" b="1" dirty="0">
                <a:solidFill>
                  <a:schemeClr val="bg1">
                    <a:lumMod val="65000"/>
                  </a:schemeClr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  <a:sym typeface="字语坊腹黑体" panose="02000503000000000000" charset="-122"/>
              </a:rPr>
              <a:t>计算平台</a:t>
            </a:r>
            <a:endParaRPr lang="en-US" altLang="zh-CN" sz="2800" b="1" dirty="0">
              <a:solidFill>
                <a:schemeClr val="bg1">
                  <a:lumMod val="65000"/>
                </a:schemeClr>
              </a:solidFill>
              <a:latin typeface="纤黑体" panose="02000000000000000000" charset="-122"/>
              <a:ea typeface="纤黑体" panose="02000000000000000000" charset="-122"/>
              <a:cs typeface="纤黑体" panose="02000000000000000000" charset="-122"/>
              <a:sym typeface="字语坊腹黑体" panose="02000503000000000000" charset="-122"/>
            </a:endParaRPr>
          </a:p>
        </p:txBody>
      </p:sp>
      <p:sp>
        <p:nvSpPr>
          <p:cNvPr id="12" name="标题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Apache</a:t>
            </a:r>
            <a:r>
              <a:rPr lang="en-US" altLang="zh-CN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1"/>
                </a:solidFill>
              </a:rPr>
              <a:t>H</a:t>
            </a:r>
            <a:r>
              <a:rPr lang="en-US" altLang="zh-CN" dirty="0">
                <a:solidFill>
                  <a:schemeClr val="accent2"/>
                </a:solidFill>
              </a:rPr>
              <a:t>i</a:t>
            </a:r>
            <a:r>
              <a:rPr lang="en-US" altLang="zh-CN" dirty="0">
                <a:solidFill>
                  <a:schemeClr val="accent4"/>
                </a:solidFill>
              </a:rPr>
              <a:t>v</a:t>
            </a:r>
            <a:r>
              <a:rPr lang="en-US" altLang="zh-CN" dirty="0">
                <a:solidFill>
                  <a:schemeClr val="accent6"/>
                </a:solidFill>
              </a:rPr>
              <a:t>e</a:t>
            </a:r>
            <a:endParaRPr lang="en-US" altLang="zh-CN" dirty="0">
              <a:solidFill>
                <a:schemeClr val="accent6"/>
              </a:solidFill>
            </a:endParaRPr>
          </a:p>
        </p:txBody>
      </p:sp>
      <p:pic>
        <p:nvPicPr>
          <p:cNvPr id="8" name="图片 7" descr="E:\Downloads\kisspng-apache-hive-apache-hadoop-big-data-apache-spark-ap-5af468a58c1f15.461233401525967013574.png"/>
          <p:cNvPicPr/>
          <p:nvPr>
            <p:custDataLst>
              <p:tags r:id="rId1"/>
            </p:custData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56" r="25087"/>
          <a:stretch>
            <a:fillRect/>
          </a:stretch>
        </p:blipFill>
        <p:spPr bwMode="auto">
          <a:xfrm>
            <a:off x="8903970" y="2183765"/>
            <a:ext cx="989965" cy="9575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Apache Hive 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概述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zh-CN" altLang="en-US" dirty="0">
                <a:solidFill>
                  <a:srgbClr val="FF0000"/>
                </a:solidFill>
              </a:rPr>
              <a:t>模拟实现</a:t>
            </a:r>
            <a:r>
              <a:rPr lang="en-US" altLang="zh-CN" dirty="0">
                <a:solidFill>
                  <a:srgbClr val="FF0000"/>
                </a:solidFill>
              </a:rPr>
              <a:t>Hive</a:t>
            </a:r>
            <a:r>
              <a:rPr lang="zh-CN" altLang="en-US" dirty="0">
                <a:solidFill>
                  <a:srgbClr val="FF0000"/>
                </a:solidFill>
              </a:rPr>
              <a:t>功能</a:t>
            </a:r>
            <a:endParaRPr lang="zh-CN" altLang="en-US" dirty="0">
              <a:solidFill>
                <a:srgbClr val="FF0000"/>
              </a:solidFill>
            </a:endParaRPr>
          </a:p>
          <a:p>
            <a:r>
              <a:rPr lang="en-US" altLang="zh-CN" dirty="0"/>
              <a:t>Hive</a:t>
            </a:r>
            <a:r>
              <a:rPr lang="zh-CN" altLang="en-US" dirty="0"/>
              <a:t>基础</a:t>
            </a:r>
            <a:r>
              <a:rPr lang="zh-CN" altLang="en-US" dirty="0"/>
              <a:t>架构</a:t>
            </a:r>
            <a:endParaRPr lang="zh-CN" altLang="en-US" dirty="0"/>
          </a:p>
          <a:p>
            <a:r>
              <a:rPr lang="en-US" altLang="zh-CN" dirty="0"/>
              <a:t>Hive</a:t>
            </a:r>
            <a:r>
              <a:rPr lang="zh-CN" altLang="en-US" dirty="0"/>
              <a:t>部署</a:t>
            </a:r>
            <a:endParaRPr lang="zh-CN" altLang="en-US" dirty="0"/>
          </a:p>
          <a:p>
            <a:r>
              <a:rPr lang="en-US" altLang="zh-CN" dirty="0">
                <a:sym typeface="+mn-ea"/>
              </a:rPr>
              <a:t>Hive</a:t>
            </a:r>
            <a:r>
              <a:rPr lang="zh-CN" altLang="en-US" dirty="0">
                <a:sym typeface="+mn-ea"/>
              </a:rPr>
              <a:t>初体验</a:t>
            </a:r>
            <a:endParaRPr lang="en-US" altLang="zh-CN" dirty="0"/>
          </a:p>
          <a:p>
            <a:r>
              <a:rPr lang="en-US" altLang="zh-CN" dirty="0">
                <a:sym typeface="+mn-ea"/>
              </a:rPr>
              <a:t>Hive</a:t>
            </a:r>
            <a:r>
              <a:rPr lang="zh-CN" altLang="en-US" dirty="0">
                <a:sym typeface="+mn-ea"/>
              </a:rPr>
              <a:t>客户端</a:t>
            </a:r>
            <a:endParaRPr lang="zh-CN" altLang="en-US" dirty="0"/>
          </a:p>
        </p:txBody>
      </p:sp>
      <p:pic>
        <p:nvPicPr>
          <p:cNvPr id="3" name="图形 2" descr="303b32313537333932333bbcfdcdb7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4605611" y="2008151"/>
            <a:ext cx="410210" cy="41021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4799965" y="404495"/>
            <a:ext cx="6298565" cy="4722495"/>
          </a:xfrm>
        </p:spPr>
        <p:txBody>
          <a:bodyPr/>
          <a:lstStyle/>
          <a:p>
            <a:r>
              <a:rPr lang="zh-CN" sz="1600" dirty="0">
                <a:solidFill>
                  <a:srgbClr val="FF0000"/>
                </a:solidFill>
              </a:rPr>
              <a:t>场景模拟体验设计一款</a:t>
            </a:r>
            <a:r>
              <a:rPr lang="en-US" altLang="zh-CN" sz="1600" dirty="0">
                <a:solidFill>
                  <a:srgbClr val="FF0000"/>
                </a:solidFill>
              </a:rPr>
              <a:t>Hive</a:t>
            </a:r>
            <a:r>
              <a:rPr lang="zh-CN" altLang="en-US" sz="1600" dirty="0">
                <a:solidFill>
                  <a:srgbClr val="FF0000"/>
                </a:solidFill>
              </a:rPr>
              <a:t>工具需要哪些不可或缺的功能</a:t>
            </a:r>
            <a:endParaRPr lang="zh-CN" altLang="en-US" sz="16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pPr marL="0" indent="0">
              <a:buNone/>
            </a:pPr>
            <a:r>
              <a:rPr lang="zh-CN" altLang="en-US" dirty="0">
                <a:sym typeface="+mn-ea"/>
              </a:rPr>
              <a:t>如果让您设计</a:t>
            </a:r>
            <a:r>
              <a:rPr lang="en-US" altLang="zh-CN" dirty="0">
                <a:sym typeface="+mn-ea"/>
              </a:rPr>
              <a:t>Hive</a:t>
            </a:r>
            <a:r>
              <a:rPr lang="zh-CN" altLang="en-US" dirty="0">
                <a:sym typeface="+mn-ea"/>
              </a:rPr>
              <a:t>这款软件，要求能够实现</a:t>
            </a:r>
            <a:endParaRPr lang="zh-CN" altLang="en-US" dirty="0"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>
                <a:sym typeface="+mn-ea"/>
              </a:rPr>
              <a:t>用户只编写</a:t>
            </a:r>
            <a:r>
              <a:rPr lang="en-US" altLang="zh-CN" dirty="0">
                <a:sym typeface="+mn-ea"/>
              </a:rPr>
              <a:t>sql</a:t>
            </a:r>
            <a:r>
              <a:rPr lang="zh-CN" altLang="en-US" dirty="0">
                <a:sym typeface="+mn-ea"/>
              </a:rPr>
              <a:t>语句</a:t>
            </a:r>
            <a:endParaRPr lang="zh-CN" altLang="en-US" dirty="0"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ym typeface="+mn-ea"/>
              </a:rPr>
              <a:t>Hive</a:t>
            </a:r>
            <a:r>
              <a:rPr lang="zh-CN" altLang="en-US" dirty="0">
                <a:sym typeface="+mn-ea"/>
              </a:rPr>
              <a:t>自动将</a:t>
            </a:r>
            <a:r>
              <a:rPr lang="en-US" altLang="zh-CN" dirty="0">
                <a:solidFill>
                  <a:srgbClr val="C00000"/>
                </a:solidFill>
                <a:sym typeface="+mn-ea"/>
              </a:rPr>
              <a:t>sql</a:t>
            </a:r>
            <a:r>
              <a:rPr lang="zh-CN" altLang="en-US" dirty="0">
                <a:solidFill>
                  <a:srgbClr val="C00000"/>
                </a:solidFill>
                <a:sym typeface="+mn-ea"/>
              </a:rPr>
              <a:t>转换</a:t>
            </a:r>
            <a:r>
              <a:rPr lang="en-US" altLang="zh-CN" dirty="0">
                <a:solidFill>
                  <a:srgbClr val="C00000"/>
                </a:solidFill>
                <a:sym typeface="+mn-ea"/>
              </a:rPr>
              <a:t>MapReduce</a:t>
            </a:r>
            <a:r>
              <a:rPr lang="zh-CN" altLang="en-US" dirty="0">
                <a:sym typeface="+mn-ea"/>
              </a:rPr>
              <a:t>程序并提交运行</a:t>
            </a:r>
            <a:endParaRPr lang="zh-CN" altLang="en-US" dirty="0"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ym typeface="+mn-ea"/>
              </a:rPr>
              <a:t>处理位于</a:t>
            </a:r>
            <a:r>
              <a:rPr lang="en-US" altLang="zh-CN" dirty="0">
                <a:sym typeface="+mn-ea"/>
              </a:rPr>
              <a:t>HDFS</a:t>
            </a:r>
            <a:r>
              <a:rPr lang="zh-CN" altLang="en-US" dirty="0">
                <a:sym typeface="+mn-ea"/>
              </a:rPr>
              <a:t>上的结构化数据。</a:t>
            </a:r>
            <a:endParaRPr lang="zh-CN" altLang="en-US" dirty="0">
              <a:sym typeface="+mn-ea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zh-CN" altLang="en-US" dirty="0">
                <a:sym typeface="+mn-ea"/>
              </a:rPr>
              <a:t>如何实现</a:t>
            </a:r>
            <a:r>
              <a:rPr lang="zh-CN" altLang="en-US" dirty="0" smtClean="0">
                <a:sym typeface="+mn-ea"/>
              </a:rPr>
              <a:t>？</a:t>
            </a:r>
            <a:endParaRPr lang="zh-CN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t>元数据管理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2463800" y="1484630"/>
            <a:ext cx="8945880" cy="4219575"/>
          </a:xfrm>
        </p:spPr>
        <p:txBody>
          <a:bodyPr/>
          <a:p>
            <a:r>
              <a:rPr lang="zh-CN" altLang="en-US"/>
              <a:t>假设有如下结构化文本数据存储在</a:t>
            </a:r>
            <a:r>
              <a:rPr lang="en-US" altLang="zh-CN"/>
              <a:t>HDFS</a:t>
            </a:r>
            <a:r>
              <a:rPr lang="zh-CN" altLang="en-US"/>
              <a:t>中。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>
                <a:sym typeface="+mn-ea"/>
              </a:rPr>
              <a:t>假设要执行：</a:t>
            </a:r>
            <a:r>
              <a:rPr lang="en-US" altLang="zh-CN">
                <a:sym typeface="+mn-ea"/>
              </a:rPr>
              <a:t> </a:t>
            </a:r>
            <a:r>
              <a:rPr lang="en-US" altLang="zh-CN">
                <a:solidFill>
                  <a:schemeClr val="accent6"/>
                </a:solidFill>
                <a:latin typeface="Consolas" panose="020B0609020204030204" charset="0"/>
                <a:cs typeface="Consolas" panose="020B0609020204030204" charset="0"/>
                <a:sym typeface="+mn-ea"/>
              </a:rPr>
              <a:t>SELECT city, COUNT(*) FROM t_user GROUP BY city;</a:t>
            </a:r>
            <a:endParaRPr lang="en-US" altLang="zh-CN">
              <a:solidFill>
                <a:schemeClr val="accent6"/>
              </a:solidFill>
              <a:latin typeface="Consolas" panose="020B0609020204030204" charset="0"/>
              <a:cs typeface="Consolas" panose="020B0609020204030204" charset="0"/>
              <a:sym typeface="+mn-ea"/>
            </a:endParaRPr>
          </a:p>
          <a:p>
            <a:r>
              <a:rPr lang="zh-CN" altLang="en-US"/>
              <a:t>对这个</a:t>
            </a:r>
            <a:r>
              <a:rPr lang="en-US" altLang="zh-CN"/>
              <a:t>SQL</a:t>
            </a:r>
            <a:r>
              <a:rPr lang="zh-CN" altLang="en-US"/>
              <a:t>翻译成</a:t>
            </a:r>
            <a:r>
              <a:rPr lang="en-US" altLang="zh-CN"/>
              <a:t>MapReduce</a:t>
            </a:r>
            <a:r>
              <a:rPr lang="zh-CN" altLang="en-US"/>
              <a:t>程序，会出现哪些困难？</a:t>
            </a:r>
            <a:endParaRPr lang="zh-CN" altLang="en-US"/>
          </a:p>
        </p:txBody>
      </p:sp>
      <p:pic>
        <p:nvPicPr>
          <p:cNvPr id="4" name="图片 3" descr="01 (99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2935" y="1628775"/>
            <a:ext cx="1941830" cy="194183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2564684" y="1988967"/>
            <a:ext cx="1859441" cy="206519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>
                <a:sym typeface="+mn-ea"/>
              </a:rPr>
              <a:t>元数据管理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charset="0"/>
                <a:cs typeface="Consolas" panose="020B0609020204030204" charset="0"/>
                <a:sym typeface="+mn-ea"/>
              </a:rPr>
              <a:t>针对SQL：</a:t>
            </a:r>
            <a:r>
              <a:rPr lang="en-US" altLang="zh-CN">
                <a:solidFill>
                  <a:schemeClr val="accent6"/>
                </a:solidFill>
                <a:latin typeface="Consolas" panose="020B0609020204030204" charset="0"/>
                <a:cs typeface="Consolas" panose="020B0609020204030204" charset="0"/>
                <a:sym typeface="+mn-ea"/>
              </a:rPr>
              <a:t>SELECT city, COUNT(*) FROM t_user GROUP BY city;</a:t>
            </a:r>
            <a:endParaRPr lang="en-US" altLang="zh-CN">
              <a:solidFill>
                <a:schemeClr val="accent6"/>
              </a:solidFill>
              <a:latin typeface="Consolas" panose="020B0609020204030204" charset="0"/>
              <a:cs typeface="Consolas" panose="020B0609020204030204" charset="0"/>
              <a:sym typeface="+mn-ea"/>
            </a:endParaRPr>
          </a:p>
          <a:p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charset="0"/>
                <a:cs typeface="Consolas" panose="020B0609020204030204" charset="0"/>
                <a:sym typeface="+mn-ea"/>
              </a:rPr>
              <a:t>若翻译成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charset="0"/>
                <a:cs typeface="Consolas" panose="020B0609020204030204" charset="0"/>
                <a:sym typeface="+mn-ea"/>
              </a:rPr>
              <a:t>MapReduce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charset="0"/>
                <a:cs typeface="Consolas" panose="020B0609020204030204" charset="0"/>
                <a:sym typeface="+mn-ea"/>
              </a:rPr>
              <a:t>程序，有如下问题：</a:t>
            </a: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Consolas" panose="020B0609020204030204" charset="0"/>
              <a:cs typeface="Consolas" panose="020B0609020204030204" charset="0"/>
              <a:sym typeface="+mn-ea"/>
            </a:endParaRPr>
          </a:p>
          <a:p>
            <a:pPr marL="285750" indent="-285750" algn="l">
              <a:lnSpc>
                <a:spcPct val="10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b="1">
                <a:solidFill>
                  <a:schemeClr val="tx1">
                    <a:lumMod val="75000"/>
                    <a:lumOff val="25000"/>
                  </a:schemeClr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  <a:sym typeface="+mn-ea"/>
              </a:rPr>
              <a:t>数据文件在哪里？</a:t>
            </a:r>
            <a:endParaRPr lang="zh-CN" altLang="en-US" b="1">
              <a:solidFill>
                <a:schemeClr val="tx1">
                  <a:lumMod val="75000"/>
                  <a:lumOff val="25000"/>
                </a:schemeClr>
              </a:solidFill>
              <a:latin typeface="纤黑体" panose="02000000000000000000" charset="-122"/>
              <a:ea typeface="纤黑体" panose="02000000000000000000" charset="-122"/>
              <a:cs typeface="纤黑体" panose="02000000000000000000" charset="-122"/>
              <a:sym typeface="+mn-ea"/>
            </a:endParaRPr>
          </a:p>
          <a:p>
            <a:pPr marL="285750" indent="-285750" algn="l">
              <a:lnSpc>
                <a:spcPct val="10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b="1">
                <a:solidFill>
                  <a:schemeClr val="tx1">
                    <a:lumMod val="75000"/>
                    <a:lumOff val="25000"/>
                  </a:schemeClr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  <a:sym typeface="+mn-ea"/>
              </a:rPr>
              <a:t>使用什么符号作为列的分隔符？</a:t>
            </a:r>
            <a:endParaRPr lang="zh-CN" altLang="en-US" b="1">
              <a:solidFill>
                <a:schemeClr val="tx1">
                  <a:lumMod val="75000"/>
                  <a:lumOff val="25000"/>
                </a:schemeClr>
              </a:solidFill>
              <a:latin typeface="纤黑体" panose="02000000000000000000" charset="-122"/>
              <a:ea typeface="纤黑体" panose="02000000000000000000" charset="-122"/>
              <a:cs typeface="纤黑体" panose="02000000000000000000" charset="-122"/>
              <a:sym typeface="+mn-ea"/>
            </a:endParaRPr>
          </a:p>
          <a:p>
            <a:pPr marL="285750" indent="-285750" algn="l">
              <a:lnSpc>
                <a:spcPct val="10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b="1">
                <a:solidFill>
                  <a:schemeClr val="tx1">
                    <a:lumMod val="75000"/>
                    <a:lumOff val="25000"/>
                  </a:schemeClr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  <a:sym typeface="+mn-ea"/>
              </a:rPr>
              <a:t>哪些列可以作为city使用？</a:t>
            </a:r>
            <a:endParaRPr lang="zh-CN" altLang="en-US" b="1">
              <a:solidFill>
                <a:schemeClr val="tx1">
                  <a:lumMod val="75000"/>
                  <a:lumOff val="25000"/>
                </a:schemeClr>
              </a:solidFill>
              <a:latin typeface="纤黑体" panose="02000000000000000000" charset="-122"/>
              <a:ea typeface="纤黑体" panose="02000000000000000000" charset="-122"/>
              <a:cs typeface="纤黑体" panose="02000000000000000000" charset="-122"/>
              <a:sym typeface="+mn-ea"/>
            </a:endParaRPr>
          </a:p>
          <a:p>
            <a:pPr marL="285750" indent="-285750" algn="l">
              <a:lnSpc>
                <a:spcPct val="10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b="1">
                <a:solidFill>
                  <a:schemeClr val="tx1">
                    <a:lumMod val="75000"/>
                    <a:lumOff val="25000"/>
                  </a:schemeClr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  <a:sym typeface="+mn-ea"/>
              </a:rPr>
              <a:t>city列是什么类型的数据？</a:t>
            </a:r>
            <a:endParaRPr lang="zh-CN" altLang="en-US" b="1">
              <a:solidFill>
                <a:schemeClr val="tx1">
                  <a:lumMod val="75000"/>
                  <a:lumOff val="25000"/>
                </a:schemeClr>
              </a:solidFill>
              <a:latin typeface="纤黑体" panose="02000000000000000000" charset="-122"/>
              <a:ea typeface="纤黑体" panose="02000000000000000000" charset="-122"/>
              <a:cs typeface="纤黑体" panose="02000000000000000000" charset="-122"/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b="1">
              <a:solidFill>
                <a:schemeClr val="accent6"/>
              </a:solidFill>
              <a:latin typeface="纤黑体" panose="02000000000000000000" charset="-122"/>
              <a:ea typeface="纤黑体" panose="02000000000000000000" charset="-122"/>
              <a:cs typeface="纤黑体" panose="02000000000000000000" charset="-122"/>
              <a:sym typeface="+mn-ea"/>
            </a:endParaRPr>
          </a:p>
        </p:txBody>
      </p:sp>
      <p:pic>
        <p:nvPicPr>
          <p:cNvPr id="10" name="图片 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839389" y="4221627"/>
            <a:ext cx="1859441" cy="2065199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3209290" y="4004945"/>
            <a:ext cx="7103110" cy="2637790"/>
            <a:chOff x="5054" y="6307"/>
            <a:chExt cx="11186" cy="4154"/>
          </a:xfrm>
        </p:grpSpPr>
        <p:pic>
          <p:nvPicPr>
            <p:cNvPr id="4" name="图片 3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4"/>
            <a:stretch>
              <a:fillRect/>
            </a:stretch>
          </p:blipFill>
          <p:spPr>
            <a:xfrm>
              <a:off x="7332" y="6307"/>
              <a:ext cx="8909" cy="4155"/>
            </a:xfrm>
            <a:prstGeom prst="rect">
              <a:avLst/>
            </a:prstGeom>
          </p:spPr>
        </p:pic>
        <p:sp>
          <p:nvSpPr>
            <p:cNvPr id="5" name="右箭头 4"/>
            <p:cNvSpPr/>
            <p:nvPr/>
          </p:nvSpPr>
          <p:spPr>
            <a:xfrm>
              <a:off x="5054" y="8235"/>
              <a:ext cx="1474" cy="227"/>
            </a:xfrm>
            <a:prstGeom prst="rightArrow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>
                <a:sym typeface="+mn-ea"/>
              </a:rPr>
              <a:t>元数据管理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5913120" y="1656080"/>
            <a:ext cx="5496560" cy="4219575"/>
          </a:xfrm>
        </p:spPr>
        <p:txBody>
          <a:bodyPr/>
          <a:p>
            <a:pPr>
              <a:buFont typeface="Arial" panose="020B0604020202020204" pitchFamily="34" charset="0"/>
            </a:pPr>
            <a:r>
              <a:rPr lang="zh-CN" altLang="en-US" b="1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  <a:sym typeface="+mn-ea"/>
              </a:rPr>
              <a:t>这些信息同时也需要有地方存储起来，方便多次使用。</a:t>
            </a:r>
            <a:endParaRPr lang="zh-CN" altLang="en-US" b="1">
              <a:solidFill>
                <a:srgbClr val="FF0000"/>
              </a:solidFill>
              <a:latin typeface="纤黑体" panose="02000000000000000000" charset="-122"/>
              <a:ea typeface="纤黑体" panose="02000000000000000000" charset="-122"/>
              <a:cs typeface="纤黑体" panose="02000000000000000000" charset="-122"/>
              <a:sym typeface="+mn-ea"/>
            </a:endParaRPr>
          </a:p>
          <a:p>
            <a:pPr>
              <a:buFont typeface="Arial" panose="020B0604020202020204" pitchFamily="34" charset="0"/>
            </a:pPr>
            <a:r>
              <a:rPr lang="zh-CN" altLang="en-US" b="1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  <a:sym typeface="+mn-ea"/>
              </a:rPr>
              <a:t>如何存储最好呢？</a:t>
            </a:r>
            <a:endParaRPr lang="zh-CN" altLang="en-US" b="1">
              <a:solidFill>
                <a:srgbClr val="FF0000"/>
              </a:solidFill>
              <a:latin typeface="纤黑体" panose="02000000000000000000" charset="-122"/>
              <a:ea typeface="纤黑体" panose="02000000000000000000" charset="-122"/>
              <a:cs typeface="纤黑体" panose="02000000000000000000" charset="-122"/>
              <a:sym typeface="+mn-ea"/>
            </a:endParaRPr>
          </a:p>
          <a:p>
            <a:pPr>
              <a:buFont typeface="Arial" panose="020B0604020202020204" pitchFamily="34" charset="0"/>
            </a:pPr>
            <a:endParaRPr lang="zh-CN" altLang="en-US" b="1">
              <a:solidFill>
                <a:srgbClr val="FF0000"/>
              </a:solidFill>
              <a:latin typeface="纤黑体" panose="02000000000000000000" charset="-122"/>
              <a:ea typeface="纤黑体" panose="02000000000000000000" charset="-122"/>
              <a:cs typeface="纤黑体" panose="02000000000000000000" charset="-122"/>
              <a:sym typeface="+mn-ea"/>
            </a:endParaRPr>
          </a:p>
          <a:p>
            <a:pPr>
              <a:buFont typeface="Arial" panose="020B0604020202020204" pitchFamily="34" charset="0"/>
            </a:pPr>
            <a:r>
              <a:rPr lang="zh-CN" altLang="en-US" b="1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  <a:sym typeface="+mn-ea"/>
              </a:rPr>
              <a:t>很简单，找一个数据库即可，比如</a:t>
            </a:r>
            <a:r>
              <a:rPr lang="en-US" altLang="zh-CN" b="1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  <a:sym typeface="+mn-ea"/>
              </a:rPr>
              <a:t>MySQL</a:t>
            </a:r>
            <a:endParaRPr lang="en-US" altLang="zh-CN" b="1">
              <a:solidFill>
                <a:srgbClr val="FF0000"/>
              </a:solidFill>
              <a:latin typeface="纤黑体" panose="02000000000000000000" charset="-122"/>
              <a:ea typeface="纤黑体" panose="02000000000000000000" charset="-122"/>
              <a:cs typeface="纤黑体" panose="02000000000000000000" charset="-122"/>
              <a:sym typeface="+mn-ea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-1255395" y="2110105"/>
            <a:ext cx="7103110" cy="2637790"/>
            <a:chOff x="5054" y="6307"/>
            <a:chExt cx="11186" cy="4154"/>
          </a:xfrm>
        </p:grpSpPr>
        <p:pic>
          <p:nvPicPr>
            <p:cNvPr id="4" name="图片 3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2"/>
            <a:stretch>
              <a:fillRect/>
            </a:stretch>
          </p:blipFill>
          <p:spPr>
            <a:xfrm>
              <a:off x="7332" y="6307"/>
              <a:ext cx="8909" cy="4155"/>
            </a:xfrm>
            <a:prstGeom prst="rect">
              <a:avLst/>
            </a:prstGeom>
          </p:spPr>
        </p:pic>
        <p:sp>
          <p:nvSpPr>
            <p:cNvPr id="5" name="右箭头 4"/>
            <p:cNvSpPr/>
            <p:nvPr/>
          </p:nvSpPr>
          <p:spPr>
            <a:xfrm>
              <a:off x="5054" y="8235"/>
              <a:ext cx="1474" cy="227"/>
            </a:xfrm>
            <a:prstGeom prst="rightArrow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pic>
        <p:nvPicPr>
          <p:cNvPr id="7" name="图片 6" descr="Snipaste_2021-12-09_13-02-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3835" y="3789045"/>
            <a:ext cx="1174750" cy="6921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>
                <a:sym typeface="+mn-ea"/>
              </a:rPr>
              <a:t>元数据管理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zh-CN" altLang="en-US"/>
              <a:t>所以，我们可以总结出来第一个点，</a:t>
            </a:r>
            <a:r>
              <a:rPr lang="en-US" altLang="zh-CN"/>
              <a:t> </a:t>
            </a:r>
            <a:r>
              <a:rPr lang="zh-CN" altLang="en-US"/>
              <a:t>即构建分布式</a:t>
            </a:r>
            <a:r>
              <a:rPr lang="en-US" altLang="zh-CN"/>
              <a:t>SQL</a:t>
            </a:r>
            <a:r>
              <a:rPr lang="zh-CN" altLang="en-US"/>
              <a:t>计算，</a:t>
            </a:r>
            <a:r>
              <a:rPr lang="en-US" altLang="zh-CN"/>
              <a:t> </a:t>
            </a:r>
            <a:r>
              <a:rPr lang="zh-CN" altLang="en-US"/>
              <a:t>需要拥有：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元数据管理功能，即：</a:t>
            </a:r>
            <a:endParaRPr lang="zh-CN" altLang="en-US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/>
              <a:t>数据位置</a:t>
            </a:r>
            <a:endParaRPr lang="zh-CN" altLang="en-US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/>
              <a:t>数据结构</a:t>
            </a:r>
            <a:endParaRPr lang="zh-CN" altLang="en-US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/>
              <a:t>等对数据进行描述</a:t>
            </a:r>
            <a:endParaRPr lang="zh-CN" altLang="en-US"/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zh-CN" altLang="en-US"/>
              <a:t>进行记录</a:t>
            </a:r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1199515" y="4220845"/>
            <a:ext cx="4464050" cy="1656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1"/>
          <a:p>
            <a:pPr algn="ctr"/>
            <a:r>
              <a:rPr lang="zh-CN" altLang="en-US"/>
              <a:t>分布式</a:t>
            </a:r>
            <a:r>
              <a:rPr lang="en-US" altLang="zh-CN"/>
              <a:t>SQL</a:t>
            </a:r>
            <a:r>
              <a:rPr lang="zh-CN" altLang="en-US"/>
              <a:t>计算</a:t>
            </a:r>
            <a:endParaRPr lang="zh-CN" altLang="en-US"/>
          </a:p>
        </p:txBody>
      </p:sp>
      <p:sp>
        <p:nvSpPr>
          <p:cNvPr id="5" name="圆角矩形 4"/>
          <p:cNvSpPr/>
          <p:nvPr/>
        </p:nvSpPr>
        <p:spPr>
          <a:xfrm>
            <a:off x="1415415" y="4580890"/>
            <a:ext cx="1557655" cy="431800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元数据管理</a:t>
            </a:r>
            <a:endParaRPr lang="zh-CN" altLang="en-US"/>
          </a:p>
        </p:txBody>
      </p:sp>
      <p:sp>
        <p:nvSpPr>
          <p:cNvPr id="6" name="圆角矩形 5"/>
          <p:cNvSpPr/>
          <p:nvPr/>
        </p:nvSpPr>
        <p:spPr>
          <a:xfrm>
            <a:off x="3503295" y="4580890"/>
            <a:ext cx="1557655" cy="431800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？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t>解析器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zh-CN" altLang="en-US"/>
              <a:t>解决了元数据管理后，我们还有一个至关重要的步骤，</a:t>
            </a:r>
            <a:r>
              <a:rPr lang="en-US" altLang="zh-CN"/>
              <a:t> </a:t>
            </a:r>
            <a:r>
              <a:rPr lang="zh-CN" altLang="en-US"/>
              <a:t>即完成</a:t>
            </a:r>
            <a:r>
              <a:rPr lang="en-US" altLang="zh-CN"/>
              <a:t>SQL</a:t>
            </a:r>
            <a:r>
              <a:rPr lang="zh-CN" altLang="en-US"/>
              <a:t>到</a:t>
            </a:r>
            <a:r>
              <a:rPr lang="en-US" altLang="zh-CN"/>
              <a:t>MapReduce</a:t>
            </a:r>
            <a:r>
              <a:rPr lang="zh-CN" altLang="en-US"/>
              <a:t>转换的功能。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我们称呼它为：</a:t>
            </a:r>
            <a:r>
              <a:rPr lang="en-US" altLang="zh-CN"/>
              <a:t>SQL</a:t>
            </a:r>
            <a:r>
              <a:rPr lang="zh-CN" altLang="en-US"/>
              <a:t>解析器，期待它能做到：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SQL</a:t>
            </a:r>
            <a:r>
              <a:rPr lang="zh-CN" altLang="en-US"/>
              <a:t>分析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SQL</a:t>
            </a:r>
            <a:r>
              <a:rPr lang="zh-CN" altLang="en-US"/>
              <a:t>到</a:t>
            </a:r>
            <a:r>
              <a:rPr lang="en-US" altLang="zh-CN"/>
              <a:t>MapReduce</a:t>
            </a:r>
            <a:r>
              <a:rPr lang="zh-CN" altLang="en-US"/>
              <a:t>程序的转换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提交</a:t>
            </a:r>
            <a:r>
              <a:rPr lang="en-US" altLang="zh-CN"/>
              <a:t>MapReduce</a:t>
            </a:r>
            <a:r>
              <a:rPr lang="zh-CN" altLang="en-US"/>
              <a:t>程序运行并收集执行结果</a:t>
            </a:r>
            <a:endParaRPr lang="zh-CN" altLang="en-US"/>
          </a:p>
        </p:txBody>
      </p:sp>
      <p:sp>
        <p:nvSpPr>
          <p:cNvPr id="4" name="矩形 3"/>
          <p:cNvSpPr/>
          <p:nvPr>
            <p:custDataLst>
              <p:tags r:id="rId1"/>
            </p:custDataLst>
          </p:nvPr>
        </p:nvSpPr>
        <p:spPr>
          <a:xfrm>
            <a:off x="839470" y="2132965"/>
            <a:ext cx="4464050" cy="1656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1"/>
          <a:p>
            <a:pPr algn="ctr"/>
            <a:r>
              <a:rPr lang="zh-CN" altLang="en-US"/>
              <a:t>分布式</a:t>
            </a:r>
            <a:r>
              <a:rPr lang="en-US" altLang="zh-CN"/>
              <a:t>SQL</a:t>
            </a:r>
            <a:r>
              <a:rPr lang="zh-CN" altLang="en-US"/>
              <a:t>计算</a:t>
            </a:r>
            <a:endParaRPr lang="zh-CN" altLang="en-US"/>
          </a:p>
        </p:txBody>
      </p:sp>
      <p:sp>
        <p:nvSpPr>
          <p:cNvPr id="5" name="圆角矩形 4"/>
          <p:cNvSpPr/>
          <p:nvPr>
            <p:custDataLst>
              <p:tags r:id="rId2"/>
            </p:custDataLst>
          </p:nvPr>
        </p:nvSpPr>
        <p:spPr>
          <a:xfrm>
            <a:off x="1055370" y="2493010"/>
            <a:ext cx="1557655" cy="431800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元数据管理</a:t>
            </a:r>
            <a:endParaRPr lang="zh-CN" altLang="en-US"/>
          </a:p>
        </p:txBody>
      </p:sp>
      <p:sp>
        <p:nvSpPr>
          <p:cNvPr id="6" name="圆角矩形 5"/>
          <p:cNvSpPr/>
          <p:nvPr>
            <p:custDataLst>
              <p:tags r:id="rId3"/>
            </p:custDataLst>
          </p:nvPr>
        </p:nvSpPr>
        <p:spPr>
          <a:xfrm>
            <a:off x="3143250" y="2493010"/>
            <a:ext cx="1557655" cy="431800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SQL</a:t>
            </a:r>
            <a:r>
              <a:rPr lang="zh-CN" altLang="en-US"/>
              <a:t>解析器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zh-CN" altLang="en-US"/>
              <a:t>基础架构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zh-CN" altLang="en-US"/>
              <a:t>所以，当解析器也拥有了之后，我们就完成了一款基于</a:t>
            </a:r>
            <a:r>
              <a:rPr lang="en-US" altLang="zh-CN"/>
              <a:t>MapReduce</a:t>
            </a:r>
            <a:r>
              <a:rPr lang="zh-CN" altLang="en-US"/>
              <a:t>的，分布式</a:t>
            </a:r>
            <a:r>
              <a:rPr lang="en-US" altLang="zh-CN"/>
              <a:t>SQL</a:t>
            </a:r>
            <a:r>
              <a:rPr lang="zh-CN" altLang="en-US"/>
              <a:t>执行引擎的基础构建。</a:t>
            </a:r>
            <a:endParaRPr lang="zh-CN" altLang="en-US"/>
          </a:p>
          <a:p>
            <a:r>
              <a:rPr lang="zh-CN" altLang="en-US"/>
              <a:t>即，核心组件需要有：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元数据管理，帮助记录各类元数据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SQL</a:t>
            </a:r>
            <a:r>
              <a:rPr lang="zh-CN" altLang="en-US"/>
              <a:t>解析器，完成</a:t>
            </a:r>
            <a:r>
              <a:rPr lang="en-US" altLang="zh-CN"/>
              <a:t>SQL</a:t>
            </a:r>
            <a:r>
              <a:rPr lang="zh-CN" altLang="en-US"/>
              <a:t>到</a:t>
            </a:r>
            <a:r>
              <a:rPr lang="en-US" altLang="zh-CN"/>
              <a:t>MapReduce</a:t>
            </a:r>
            <a:r>
              <a:rPr lang="zh-CN" altLang="en-US"/>
              <a:t>程序的转换</a:t>
            </a:r>
            <a:endParaRPr lang="zh-CN" altLang="en-US"/>
          </a:p>
          <a:p>
            <a:pPr>
              <a:buFont typeface="Arial" panose="020B0604020202020204" pitchFamily="34" charset="0"/>
            </a:pPr>
            <a:endParaRPr lang="zh-CN" altLang="en-US"/>
          </a:p>
          <a:p>
            <a:pPr>
              <a:buFont typeface="Arial" panose="020B0604020202020204" pitchFamily="34" charset="0"/>
            </a:pPr>
            <a:r>
              <a:rPr lang="zh-CN" altLang="en-US"/>
              <a:t>当拥有这</a:t>
            </a:r>
            <a:r>
              <a:rPr lang="en-US" altLang="zh-CN"/>
              <a:t>2</a:t>
            </a:r>
            <a:r>
              <a:rPr lang="zh-CN" altLang="en-US"/>
              <a:t>个组件，</a:t>
            </a:r>
            <a:r>
              <a:rPr lang="en-US" altLang="zh-CN"/>
              <a:t> </a:t>
            </a:r>
            <a:r>
              <a:rPr lang="zh-CN" altLang="en-US"/>
              <a:t>基本上分布式</a:t>
            </a:r>
            <a:r>
              <a:rPr lang="en-US" altLang="zh-CN"/>
              <a:t>SQL</a:t>
            </a:r>
            <a:r>
              <a:rPr lang="zh-CN" altLang="en-US"/>
              <a:t>计算的能力就实现了。</a:t>
            </a:r>
            <a:endParaRPr lang="zh-CN" altLang="en-US"/>
          </a:p>
          <a:p>
            <a:pPr>
              <a:buFont typeface="Arial" panose="020B0604020202020204" pitchFamily="34" charset="0"/>
            </a:pPr>
            <a:endParaRPr lang="zh-CN" altLang="en-US"/>
          </a:p>
          <a:p>
            <a:pPr>
              <a:buFont typeface="Arial" panose="020B0604020202020204" pitchFamily="34" charset="0"/>
            </a:pPr>
            <a:r>
              <a:rPr lang="zh-CN" altLang="en-US" sz="2600" b="1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那么，大家猜一猜，</a:t>
            </a:r>
            <a:r>
              <a:rPr lang="en-US" altLang="zh-CN" sz="2600" b="1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Hive</a:t>
            </a:r>
            <a:r>
              <a:rPr lang="zh-CN" altLang="en-US" sz="2600" b="1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是否也包含这两个组件呢？</a:t>
            </a:r>
            <a:endParaRPr lang="zh-CN" altLang="en-US" sz="2600" b="1">
              <a:solidFill>
                <a:srgbClr val="FF0000"/>
              </a:solidFill>
              <a:latin typeface="纤黑体" panose="02000000000000000000" charset="-122"/>
              <a:ea typeface="纤黑体" panose="02000000000000000000" charset="-122"/>
              <a:cs typeface="纤黑体" panose="02000000000000000000" charset="-122"/>
            </a:endParaRPr>
          </a:p>
        </p:txBody>
      </p:sp>
      <p:sp>
        <p:nvSpPr>
          <p:cNvPr id="4" name="矩形 3"/>
          <p:cNvSpPr/>
          <p:nvPr>
            <p:custDataLst>
              <p:tags r:id="rId1"/>
            </p:custDataLst>
          </p:nvPr>
        </p:nvSpPr>
        <p:spPr>
          <a:xfrm>
            <a:off x="6023610" y="2493010"/>
            <a:ext cx="4464050" cy="1656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1"/>
          <a:p>
            <a:pPr algn="ctr"/>
            <a:r>
              <a:rPr lang="zh-CN" altLang="en-US"/>
              <a:t>分布式</a:t>
            </a:r>
            <a:r>
              <a:rPr lang="en-US" altLang="zh-CN"/>
              <a:t>SQL</a:t>
            </a:r>
            <a:r>
              <a:rPr lang="zh-CN" altLang="en-US"/>
              <a:t>计算</a:t>
            </a:r>
            <a:endParaRPr lang="zh-CN" altLang="en-US"/>
          </a:p>
        </p:txBody>
      </p:sp>
      <p:sp>
        <p:nvSpPr>
          <p:cNvPr id="5" name="圆角矩形 4"/>
          <p:cNvSpPr/>
          <p:nvPr>
            <p:custDataLst>
              <p:tags r:id="rId2"/>
            </p:custDataLst>
          </p:nvPr>
        </p:nvSpPr>
        <p:spPr>
          <a:xfrm>
            <a:off x="6239510" y="2853055"/>
            <a:ext cx="1557655" cy="431800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元数据管理</a:t>
            </a:r>
            <a:endParaRPr lang="zh-CN" altLang="en-US"/>
          </a:p>
        </p:txBody>
      </p:sp>
      <p:sp>
        <p:nvSpPr>
          <p:cNvPr id="6" name="圆角矩形 5"/>
          <p:cNvSpPr/>
          <p:nvPr>
            <p:custDataLst>
              <p:tags r:id="rId3"/>
            </p:custDataLst>
          </p:nvPr>
        </p:nvSpPr>
        <p:spPr>
          <a:xfrm>
            <a:off x="8327390" y="2853055"/>
            <a:ext cx="1557655" cy="431800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SQL</a:t>
            </a:r>
            <a:r>
              <a:rPr lang="zh-CN" altLang="en-US"/>
              <a:t>解析器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en-US" altLang="zh-CN"/>
              <a:t>Hive</a:t>
            </a:r>
            <a:r>
              <a:t>架构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en-US" altLang="zh-CN"/>
              <a:t>Apache Hive</a:t>
            </a:r>
            <a:r>
              <a:rPr lang="zh-CN" altLang="en-US"/>
              <a:t>其</a:t>
            </a:r>
            <a:r>
              <a:rPr lang="en-US" altLang="zh-CN"/>
              <a:t>2</a:t>
            </a:r>
            <a:r>
              <a:rPr lang="zh-CN" altLang="en-US"/>
              <a:t>大主要组件就是：</a:t>
            </a:r>
            <a:r>
              <a:rPr lang="en-US" altLang="zh-CN"/>
              <a:t>SQL</a:t>
            </a:r>
            <a:r>
              <a:rPr lang="zh-CN" altLang="en-US"/>
              <a:t>解析器以及元数据存储，</a:t>
            </a:r>
            <a:r>
              <a:rPr lang="en-US" altLang="zh-CN"/>
              <a:t> </a:t>
            </a:r>
            <a:r>
              <a:rPr lang="zh-CN" altLang="en-US"/>
              <a:t>如下图。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495464" y="2348714"/>
            <a:ext cx="7144870" cy="375871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FF0000"/>
                </a:solidFill>
              </a:rPr>
              <a:t>Apache Hive </a:t>
            </a:r>
            <a:r>
              <a:rPr lang="zh-CN" altLang="en-US" dirty="0">
                <a:solidFill>
                  <a:srgbClr val="FF0000"/>
                </a:solidFill>
              </a:rPr>
              <a:t>概述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/>
              <a:t>模拟实现</a:t>
            </a:r>
            <a:r>
              <a:rPr lang="en-US" altLang="zh-CN" dirty="0"/>
              <a:t>Hive</a:t>
            </a:r>
            <a:r>
              <a:rPr lang="zh-CN" altLang="en-US" dirty="0"/>
              <a:t>功能</a:t>
            </a:r>
            <a:endParaRPr lang="zh-CN" altLang="en-US" dirty="0"/>
          </a:p>
          <a:p>
            <a:r>
              <a:rPr lang="en-US" altLang="zh-CN" dirty="0"/>
              <a:t>Hive</a:t>
            </a:r>
            <a:r>
              <a:rPr lang="zh-CN" altLang="en-US" dirty="0"/>
              <a:t>基础</a:t>
            </a:r>
            <a:r>
              <a:rPr lang="zh-CN" altLang="en-US" dirty="0"/>
              <a:t>架构</a:t>
            </a:r>
            <a:endParaRPr lang="zh-CN" altLang="en-US" dirty="0"/>
          </a:p>
          <a:p>
            <a:r>
              <a:rPr lang="en-US" altLang="zh-CN" dirty="0"/>
              <a:t>Hive</a:t>
            </a:r>
            <a:r>
              <a:rPr lang="zh-CN" altLang="en-US" dirty="0"/>
              <a:t>部署</a:t>
            </a:r>
            <a:endParaRPr lang="zh-CN" altLang="en-US" dirty="0"/>
          </a:p>
          <a:p>
            <a:r>
              <a:rPr lang="en-US" altLang="zh-CN" dirty="0">
                <a:sym typeface="+mn-ea"/>
              </a:rPr>
              <a:t>Hive</a:t>
            </a:r>
            <a:r>
              <a:rPr lang="zh-CN" altLang="en-US" dirty="0">
                <a:sym typeface="+mn-ea"/>
              </a:rPr>
              <a:t>初体验</a:t>
            </a:r>
            <a:endParaRPr lang="en-US" altLang="zh-CN" dirty="0"/>
          </a:p>
          <a:p>
            <a:r>
              <a:rPr lang="en-US" altLang="zh-CN" dirty="0">
                <a:sym typeface="+mn-ea"/>
              </a:rPr>
              <a:t>Hive</a:t>
            </a:r>
            <a:r>
              <a:rPr lang="zh-CN" altLang="en-US" dirty="0">
                <a:sym typeface="+mn-ea"/>
              </a:rPr>
              <a:t>客户端</a:t>
            </a:r>
            <a:endParaRPr lang="zh-CN" altLang="en-US" dirty="0"/>
          </a:p>
        </p:txBody>
      </p:sp>
      <p:pic>
        <p:nvPicPr>
          <p:cNvPr id="3" name="图形 2" descr="303b32313537333932333bbcfdcdb7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4605611" y="1412521"/>
            <a:ext cx="410210" cy="41021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pPr marL="0" indent="0">
              <a:buNone/>
            </a:pPr>
            <a:r>
              <a:rPr lang="zh-CN" altLang="en-US"/>
              <a:t>基于</a:t>
            </a:r>
            <a:r>
              <a:rPr lang="en-US" altLang="zh-CN"/>
              <a:t>MapReduce</a:t>
            </a:r>
            <a:r>
              <a:rPr lang="zh-CN" altLang="en-US"/>
              <a:t>构建分布式</a:t>
            </a:r>
            <a:r>
              <a:rPr lang="en-US" altLang="zh-CN"/>
              <a:t>SQL</a:t>
            </a:r>
            <a:r>
              <a:rPr lang="zh-CN" altLang="en-US"/>
              <a:t>执行引擎，主要需要有哪些功能组件？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元数据管理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SQL</a:t>
            </a:r>
            <a:r>
              <a:rPr lang="zh-CN" altLang="en-US"/>
              <a:t>解析器</a:t>
            </a:r>
            <a:endParaRPr lang="zh-CN" alt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Apache Hive 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概述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l"/>
            <a:r>
              <a:rPr lang="en-US" altLang="zh-CN" dirty="0"/>
              <a:t>模拟实现Hive功能</a:t>
            </a:r>
            <a:endParaRPr lang="en-US" altLang="zh-CN" dirty="0"/>
          </a:p>
          <a:p>
            <a:r>
              <a:rPr lang="en-US" altLang="zh-CN" dirty="0">
                <a:solidFill>
                  <a:srgbClr val="FF0000"/>
                </a:solidFill>
              </a:rPr>
              <a:t>Hive</a:t>
            </a:r>
            <a:r>
              <a:rPr lang="zh-CN" altLang="en-US" dirty="0">
                <a:solidFill>
                  <a:srgbClr val="FF0000"/>
                </a:solidFill>
              </a:rPr>
              <a:t>基础架构</a:t>
            </a:r>
            <a:endParaRPr lang="zh-CN" altLang="en-US" dirty="0">
              <a:solidFill>
                <a:srgbClr val="FF0000"/>
              </a:solidFill>
            </a:endParaRPr>
          </a:p>
          <a:p>
            <a:r>
              <a:rPr lang="en-US" altLang="zh-CN" dirty="0"/>
              <a:t>Hive</a:t>
            </a:r>
            <a:r>
              <a:rPr lang="zh-CN" altLang="en-US" dirty="0"/>
              <a:t>部署</a:t>
            </a:r>
            <a:endParaRPr lang="zh-CN" altLang="en-US" dirty="0"/>
          </a:p>
          <a:p>
            <a:r>
              <a:rPr lang="en-US" altLang="zh-CN" dirty="0">
                <a:sym typeface="+mn-ea"/>
              </a:rPr>
              <a:t>Hive</a:t>
            </a:r>
            <a:r>
              <a:rPr lang="zh-CN" altLang="en-US" dirty="0">
                <a:sym typeface="+mn-ea"/>
              </a:rPr>
              <a:t>初体验</a:t>
            </a:r>
            <a:endParaRPr lang="en-US" altLang="zh-CN" dirty="0"/>
          </a:p>
          <a:p>
            <a:r>
              <a:rPr lang="en-US" altLang="zh-CN" dirty="0">
                <a:sym typeface="+mn-ea"/>
              </a:rPr>
              <a:t>Hive</a:t>
            </a:r>
            <a:r>
              <a:rPr lang="zh-CN" altLang="en-US" dirty="0">
                <a:sym typeface="+mn-ea"/>
              </a:rPr>
              <a:t>客户端</a:t>
            </a:r>
            <a:endParaRPr lang="zh-CN" altLang="en-US" dirty="0"/>
          </a:p>
        </p:txBody>
      </p:sp>
      <p:pic>
        <p:nvPicPr>
          <p:cNvPr id="3" name="图形 2" descr="303b32313537333932333bbcfdcdb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05611" y="2618386"/>
            <a:ext cx="410210" cy="41021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4799965" y="404495"/>
            <a:ext cx="6298565" cy="4722495"/>
          </a:xfrm>
        </p:spPr>
        <p:txBody>
          <a:bodyPr/>
          <a:lstStyle/>
          <a:p>
            <a:r>
              <a:rPr lang="zh-CN" sz="1600" dirty="0">
                <a:solidFill>
                  <a:srgbClr val="FF0000"/>
                </a:solidFill>
              </a:rPr>
              <a:t>掌握</a:t>
            </a:r>
            <a:r>
              <a:rPr lang="en-US" sz="1600" dirty="0">
                <a:solidFill>
                  <a:srgbClr val="FF0000"/>
                </a:solidFill>
              </a:rPr>
              <a:t>Hive</a:t>
            </a:r>
            <a:r>
              <a:rPr lang="zh-CN" altLang="en-US" sz="1600" dirty="0">
                <a:solidFill>
                  <a:srgbClr val="FF0000"/>
                </a:solidFill>
              </a:rPr>
              <a:t>的基础架构</a:t>
            </a:r>
            <a:endParaRPr lang="zh-CN" altLang="en-US" sz="16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文本占位符 5"/>
          <p:cNvSpPr>
            <a:spLocks noGrp="1"/>
          </p:cNvSpPr>
          <p:nvPr>
            <p:ph type="body" sz="quarter" idx="10"/>
            <p:custDataLst>
              <p:tags r:id="rId1"/>
            </p:custDataLst>
          </p:nvPr>
        </p:nvSpPr>
        <p:spPr>
          <a:prstGeom prst="rect">
            <a:avLst/>
          </a:prstGeom>
        </p:spPr>
        <p:txBody>
          <a:bodyPr/>
          <a:p>
            <a:r>
              <a:rPr lang="en-US" altLang="zh-CN" dirty="0" smtClean="0"/>
              <a:t>Hive</a:t>
            </a:r>
            <a:r>
              <a:rPr lang="zh-CN" altLang="en-US" dirty="0" smtClean="0"/>
              <a:t>架构</a:t>
            </a:r>
            <a:r>
              <a:rPr lang="zh-CN" altLang="en-US" dirty="0"/>
              <a:t>图</a:t>
            </a:r>
            <a:endParaRPr lang="zh-CN" altLang="en-US" dirty="0"/>
          </a:p>
        </p:txBody>
      </p:sp>
      <p:pic>
        <p:nvPicPr>
          <p:cNvPr id="9" name="图片 8"/>
          <p:cNvPicPr/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2119151" y="1457271"/>
            <a:ext cx="7933055" cy="473995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8" name="图片 17" descr="01 (99)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0595610" y="5038725"/>
            <a:ext cx="1838325" cy="1838325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zh-CN" b="1" dirty="0">
                <a:solidFill>
                  <a:srgbClr val="FF0000"/>
                </a:solidFill>
              </a:rPr>
              <a:t>元数据</a:t>
            </a:r>
            <a:r>
              <a:rPr lang="zh-CN" altLang="zh-CN" b="1" dirty="0" smtClean="0">
                <a:solidFill>
                  <a:srgbClr val="FF0000"/>
                </a:solidFill>
              </a:rPr>
              <a:t>存储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zh-CN" altLang="zh-CN" dirty="0" smtClean="0"/>
              <a:t>通常</a:t>
            </a:r>
            <a:r>
              <a:rPr lang="zh-CN" altLang="zh-CN" dirty="0"/>
              <a:t>是存储在关系数据库如</a:t>
            </a:r>
            <a:r>
              <a:rPr lang="en-US" altLang="zh-CN" dirty="0"/>
              <a:t> mysql/derby</a:t>
            </a:r>
            <a:r>
              <a:rPr lang="zh-CN" altLang="zh-CN" dirty="0"/>
              <a:t>中。</a:t>
            </a:r>
            <a:r>
              <a:rPr lang="en-US" altLang="zh-CN" dirty="0"/>
              <a:t>Hive </a:t>
            </a:r>
            <a:r>
              <a:rPr lang="zh-CN" altLang="zh-CN" dirty="0"/>
              <a:t>中的元数据包括表的名字，表的列和分区及其属性，表的属性（是否为外部表等），表的数据所在目录等。</a:t>
            </a:r>
            <a:endParaRPr lang="zh-CN" altLang="zh-CN" dirty="0"/>
          </a:p>
          <a:p>
            <a:pPr marL="0" indent="0">
              <a:buNone/>
            </a:pPr>
            <a:r>
              <a:rPr dirty="0"/>
              <a:t>-- Hive</a:t>
            </a:r>
            <a:r>
              <a:rPr lang="zh-CN" altLang="en-US" dirty="0"/>
              <a:t>提供了</a:t>
            </a:r>
            <a:r>
              <a:rPr dirty="0"/>
              <a:t> Metastore </a:t>
            </a:r>
            <a:r>
              <a:rPr lang="zh-CN" altLang="en-US" dirty="0"/>
              <a:t>服务进程提供元数据管理功能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Hive</a:t>
            </a:r>
            <a:r>
              <a:rPr lang="zh-CN" altLang="en-US" dirty="0"/>
              <a:t>组件</a:t>
            </a:r>
            <a:endParaRPr lang="zh-CN" altLang="en-US" dirty="0"/>
          </a:p>
        </p:txBody>
      </p:sp>
      <p:pic>
        <p:nvPicPr>
          <p:cNvPr id="8" name="图片 7"/>
          <p:cNvPicPr/>
          <p:nvPr/>
        </p:nvPicPr>
        <p:blipFill>
          <a:blip r:embed="rId1"/>
          <a:stretch>
            <a:fillRect/>
          </a:stretch>
        </p:blipFill>
        <p:spPr>
          <a:xfrm>
            <a:off x="3283663" y="3448050"/>
            <a:ext cx="5604031" cy="281585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圆角矩形 4"/>
          <p:cNvSpPr/>
          <p:nvPr/>
        </p:nvSpPr>
        <p:spPr>
          <a:xfrm>
            <a:off x="7343774" y="4524375"/>
            <a:ext cx="1276351" cy="1457325"/>
          </a:xfrm>
          <a:prstGeom prst="round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9264015" y="4437380"/>
            <a:ext cx="2573655" cy="958850"/>
          </a:xfrm>
          <a:prstGeom prst="rect">
            <a:avLst/>
          </a:prstGeom>
        </p:spPr>
      </p:pic>
      <p:pic>
        <p:nvPicPr>
          <p:cNvPr id="7" name="图片 6" descr="01 (139)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1130280" y="5438775"/>
            <a:ext cx="1261110" cy="12611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rgbClr val="FF0000"/>
                </a:solidFill>
              </a:rPr>
              <a:t>Driver</a:t>
            </a:r>
            <a:r>
              <a:rPr lang="zh-CN" altLang="zh-CN" b="1" dirty="0">
                <a:solidFill>
                  <a:srgbClr val="FF0000"/>
                </a:solidFill>
              </a:rPr>
              <a:t>驱动程序，包括语法解析器、计划编译器、优化器、</a:t>
            </a:r>
            <a:r>
              <a:rPr lang="zh-CN" altLang="zh-CN" b="1" dirty="0" smtClean="0">
                <a:solidFill>
                  <a:srgbClr val="FF0000"/>
                </a:solidFill>
              </a:rPr>
              <a:t>执行器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zh-CN" altLang="zh-CN" dirty="0" smtClean="0"/>
              <a:t>完成</a:t>
            </a:r>
            <a:r>
              <a:rPr lang="en-US" altLang="zh-CN" dirty="0" smtClean="0"/>
              <a:t> </a:t>
            </a:r>
            <a:r>
              <a:rPr lang="en-US" altLang="zh-CN" dirty="0"/>
              <a:t>HQL </a:t>
            </a:r>
            <a:r>
              <a:rPr lang="zh-CN" altLang="zh-CN" dirty="0"/>
              <a:t>查询语句从词法分析、语法分析、编译、优化以及查询计划的生成。生成的查询计划存储在</a:t>
            </a:r>
            <a:r>
              <a:rPr lang="en-US" altLang="zh-CN" dirty="0"/>
              <a:t> HDFS </a:t>
            </a:r>
            <a:r>
              <a:rPr lang="zh-CN" altLang="zh-CN" dirty="0"/>
              <a:t>中，并在随后有执行引擎调用执行。</a:t>
            </a:r>
            <a:endParaRPr lang="zh-CN" altLang="zh-CN" dirty="0"/>
          </a:p>
          <a:p>
            <a:pPr marL="0" indent="0">
              <a:buNone/>
            </a:pPr>
            <a:r>
              <a:rPr lang="zh-CN" altLang="en-US" dirty="0"/>
              <a:t>这部分内容不是具体的服务进程，而是封装在</a:t>
            </a:r>
            <a:r>
              <a:rPr dirty="0"/>
              <a:t>Hive</a:t>
            </a:r>
            <a:r>
              <a:rPr lang="zh-CN" altLang="en-US" dirty="0"/>
              <a:t>所依赖的</a:t>
            </a:r>
            <a:r>
              <a:rPr dirty="0"/>
              <a:t>Jar</a:t>
            </a:r>
            <a:r>
              <a:rPr lang="zh-CN" altLang="en-US" dirty="0"/>
              <a:t>文件即</a:t>
            </a:r>
            <a:r>
              <a:rPr dirty="0"/>
              <a:t>Java</a:t>
            </a:r>
            <a:r>
              <a:rPr lang="zh-CN" altLang="en-US" dirty="0"/>
              <a:t>代码中。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Hive</a:t>
            </a:r>
            <a:r>
              <a:rPr lang="zh-CN" altLang="en-US" dirty="0"/>
              <a:t>组件</a:t>
            </a:r>
            <a:endParaRPr lang="zh-CN" altLang="en-US" dirty="0"/>
          </a:p>
        </p:txBody>
      </p:sp>
      <p:pic>
        <p:nvPicPr>
          <p:cNvPr id="8" name="图片 7"/>
          <p:cNvPicPr/>
          <p:nvPr/>
        </p:nvPicPr>
        <p:blipFill>
          <a:blip r:embed="rId1"/>
          <a:stretch>
            <a:fillRect/>
          </a:stretch>
        </p:blipFill>
        <p:spPr>
          <a:xfrm>
            <a:off x="3283663" y="3448050"/>
            <a:ext cx="5604031" cy="281585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圆角矩形 4"/>
          <p:cNvSpPr/>
          <p:nvPr/>
        </p:nvSpPr>
        <p:spPr>
          <a:xfrm>
            <a:off x="4086224" y="4371975"/>
            <a:ext cx="3019426" cy="981075"/>
          </a:xfrm>
          <a:prstGeom prst="round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 descr="播仔素材库【1】009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1026775" y="5335270"/>
            <a:ext cx="1364615" cy="136461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9264015" y="4437380"/>
            <a:ext cx="2573655" cy="9588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占位符 3"/>
          <p:cNvSpPr>
            <a:spLocks noGrp="1"/>
          </p:cNvSpPr>
          <p:nvPr>
            <p:ph type="body" sz="quarter" idx="11"/>
            <p:custDataLst>
              <p:tags r:id="rId1"/>
            </p:custDataLst>
          </p:nvPr>
        </p:nvSpPr>
        <p:spPr/>
        <p:txBody>
          <a:bodyPr/>
          <a:p>
            <a:r>
              <a:rPr lang="zh-CN" altLang="en-US" b="1" dirty="0">
                <a:solidFill>
                  <a:srgbClr val="FF0000"/>
                </a:solidFill>
              </a:rPr>
              <a:t>用户</a:t>
            </a:r>
            <a:r>
              <a:rPr lang="zh-CN" altLang="en-US" b="1" dirty="0" smtClean="0">
                <a:solidFill>
                  <a:srgbClr val="FF0000"/>
                </a:solidFill>
              </a:rPr>
              <a:t>接口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zh-CN" altLang="en-US" dirty="0" smtClean="0"/>
              <a:t>包括 </a:t>
            </a:r>
            <a:r>
              <a:rPr lang="en-US" altLang="zh-CN" dirty="0"/>
              <a:t>CLI</a:t>
            </a:r>
            <a:r>
              <a:rPr lang="zh-CN" altLang="en-US" dirty="0"/>
              <a:t>、</a:t>
            </a:r>
            <a:r>
              <a:rPr lang="en-US" altLang="zh-CN" dirty="0"/>
              <a:t>JDBC/ODBC</a:t>
            </a:r>
            <a:r>
              <a:rPr lang="zh-CN" altLang="en-US" dirty="0"/>
              <a:t>、</a:t>
            </a:r>
            <a:r>
              <a:rPr lang="en-US" altLang="zh-CN" dirty="0"/>
              <a:t>WebGUI</a:t>
            </a:r>
            <a:r>
              <a:rPr lang="zh-CN" altLang="en-US" dirty="0"/>
              <a:t>。其中，</a:t>
            </a:r>
            <a:r>
              <a:rPr lang="en-US" altLang="zh-CN" dirty="0"/>
              <a:t>CLI(command line interface)</a:t>
            </a:r>
            <a:r>
              <a:rPr lang="zh-CN" altLang="en-US" dirty="0"/>
              <a:t>为</a:t>
            </a:r>
            <a:r>
              <a:rPr lang="en-US" altLang="zh-CN" dirty="0"/>
              <a:t>shell</a:t>
            </a:r>
            <a:r>
              <a:rPr lang="zh-CN" altLang="en-US" dirty="0"/>
              <a:t>命令行；</a:t>
            </a:r>
            <a:r>
              <a:rPr lang="en-US" altLang="zh-CN" dirty="0"/>
              <a:t>Hive</a:t>
            </a:r>
            <a:r>
              <a:rPr lang="zh-CN" altLang="en-US" dirty="0"/>
              <a:t>中的</a:t>
            </a:r>
            <a:r>
              <a:rPr lang="en-US" altLang="zh-CN" dirty="0"/>
              <a:t>Thrift</a:t>
            </a:r>
            <a:r>
              <a:rPr lang="zh-CN" altLang="en-US" dirty="0"/>
              <a:t>服务器允许外部客户端通过网络与</a:t>
            </a:r>
            <a:r>
              <a:rPr lang="en-US" altLang="zh-CN" dirty="0"/>
              <a:t>Hive</a:t>
            </a:r>
            <a:r>
              <a:rPr lang="zh-CN" altLang="en-US" dirty="0"/>
              <a:t>进行交互，类似于</a:t>
            </a:r>
            <a:r>
              <a:rPr lang="en-US" altLang="zh-CN" dirty="0"/>
              <a:t>JDBC</a:t>
            </a:r>
            <a:r>
              <a:rPr lang="zh-CN" altLang="en-US" dirty="0"/>
              <a:t>或</a:t>
            </a:r>
            <a:r>
              <a:rPr lang="en-US" altLang="zh-CN" dirty="0"/>
              <a:t>ODBC</a:t>
            </a:r>
            <a:r>
              <a:rPr lang="zh-CN" altLang="en-US" dirty="0"/>
              <a:t>协议。</a:t>
            </a:r>
            <a:r>
              <a:rPr lang="en-US" altLang="zh-CN" dirty="0"/>
              <a:t>WebGUI</a:t>
            </a:r>
            <a:r>
              <a:rPr lang="zh-CN" altLang="en-US" dirty="0"/>
              <a:t>是通过浏览器访问</a:t>
            </a:r>
            <a:r>
              <a:rPr lang="en-US" altLang="zh-CN" dirty="0"/>
              <a:t>Hive</a:t>
            </a:r>
            <a:r>
              <a:rPr lang="zh-CN" altLang="en-US" dirty="0"/>
              <a:t>。</a:t>
            </a:r>
            <a:endParaRPr lang="zh-CN" altLang="en-US" dirty="0"/>
          </a:p>
          <a:p>
            <a:pPr marL="0" indent="0">
              <a:buNone/>
            </a:pPr>
            <a:r>
              <a:rPr lang="en-US" altLang="zh-CN" dirty="0"/>
              <a:t>-- Hive</a:t>
            </a:r>
            <a:r>
              <a:rPr lang="zh-CN" altLang="en-US" dirty="0"/>
              <a:t>提供了</a:t>
            </a:r>
            <a:r>
              <a:rPr lang="en-US" altLang="zh-CN" dirty="0"/>
              <a:t> Hive Shell</a:t>
            </a:r>
            <a:r>
              <a:rPr lang="zh-CN" altLang="en-US" dirty="0"/>
              <a:t>、</a:t>
            </a:r>
            <a:r>
              <a:rPr lang="en-US" altLang="zh-CN" dirty="0"/>
              <a:t> ThriftServer</a:t>
            </a:r>
            <a:r>
              <a:rPr lang="zh-CN" altLang="en-US" dirty="0"/>
              <a:t>等服务进程向用户提供操作接口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710880" y="940081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 smtClean="0"/>
              <a:t>Hive</a:t>
            </a:r>
            <a:r>
              <a:rPr lang="zh-CN" altLang="en-US" dirty="0" smtClean="0"/>
              <a:t>组件</a:t>
            </a:r>
            <a:endParaRPr lang="zh-CN" altLang="en-US" dirty="0"/>
          </a:p>
        </p:txBody>
      </p:sp>
      <p:pic>
        <p:nvPicPr>
          <p:cNvPr id="7" name="图片 6"/>
          <p:cNvPicPr/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3283663" y="3448050"/>
            <a:ext cx="5604031" cy="281585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圆角矩形 4"/>
          <p:cNvSpPr/>
          <p:nvPr>
            <p:custDataLst>
              <p:tags r:id="rId5"/>
            </p:custDataLst>
          </p:nvPr>
        </p:nvSpPr>
        <p:spPr>
          <a:xfrm>
            <a:off x="3838575" y="3448050"/>
            <a:ext cx="3390900" cy="981075"/>
          </a:xfrm>
          <a:prstGeom prst="round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9264015" y="4437380"/>
            <a:ext cx="2573655" cy="958850"/>
          </a:xfrm>
          <a:prstGeom prst="rect">
            <a:avLst/>
          </a:prstGeom>
        </p:spPr>
      </p:pic>
      <p:pic>
        <p:nvPicPr>
          <p:cNvPr id="2" name="图片 1" descr="播仔素材库【1】0121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11087100" y="5396230"/>
            <a:ext cx="1322705" cy="13227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126355" y="1266190"/>
            <a:ext cx="5760720" cy="2303145"/>
          </a:xfrm>
        </p:spPr>
        <p:txBody>
          <a:bodyPr/>
          <a:p>
            <a:pPr marL="0" indent="0">
              <a:buNone/>
            </a:pPr>
            <a:r>
              <a:rPr lang="en-US" altLang="zh-CN"/>
              <a:t>Hive</a:t>
            </a:r>
            <a:r>
              <a:rPr lang="zh-CN" altLang="en-US"/>
              <a:t>的核心架构包含哪些？</a:t>
            </a:r>
            <a:endParaRPr lang="zh-CN" altLang="en-US"/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1400">
                <a:solidFill>
                  <a:srgbClr val="FF0000"/>
                </a:solidFill>
              </a:rPr>
              <a:t>元数据管理</a:t>
            </a:r>
            <a:r>
              <a:rPr lang="zh-CN" altLang="en-US" sz="1400"/>
              <a:t>，称之为</a:t>
            </a:r>
            <a:r>
              <a:rPr lang="en-US" altLang="zh-CN" sz="1400"/>
              <a:t>Metastore</a:t>
            </a:r>
            <a:r>
              <a:rPr lang="zh-CN" altLang="en-US" sz="1400"/>
              <a:t>服务</a:t>
            </a:r>
            <a:endParaRPr lang="zh-CN" altLang="en-US" sz="1400"/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altLang="zh-CN" sz="1400">
                <a:solidFill>
                  <a:srgbClr val="FF0000"/>
                </a:solidFill>
              </a:rPr>
              <a:t>SQL</a:t>
            </a:r>
            <a:r>
              <a:rPr lang="zh-CN" altLang="en-US" sz="1400">
                <a:solidFill>
                  <a:srgbClr val="FF0000"/>
                </a:solidFill>
              </a:rPr>
              <a:t>解析器</a:t>
            </a:r>
            <a:r>
              <a:rPr lang="zh-CN" altLang="en-US" sz="1400"/>
              <a:t>（</a:t>
            </a:r>
            <a:r>
              <a:rPr lang="en-US" altLang="zh-CN" sz="1400"/>
              <a:t>Driver</a:t>
            </a:r>
            <a:r>
              <a:rPr lang="zh-CN" altLang="en-US" sz="1400"/>
              <a:t>驱动程序），完成</a:t>
            </a:r>
            <a:r>
              <a:rPr lang="en-US" altLang="zh-CN" sz="1400"/>
              <a:t>SQL</a:t>
            </a:r>
            <a:r>
              <a:rPr lang="zh-CN" altLang="en-US" sz="1400"/>
              <a:t>解析、执行优化、代码提交等功能</a:t>
            </a:r>
            <a:endParaRPr lang="zh-CN" altLang="en-US" sz="1400"/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1400"/>
              <a:t>用户接口：提供用户和</a:t>
            </a:r>
            <a:r>
              <a:rPr lang="en-US" altLang="zh-CN" sz="1400"/>
              <a:t>Hive</a:t>
            </a:r>
            <a:r>
              <a:rPr lang="zh-CN" altLang="en-US" sz="1400"/>
              <a:t>交互的功能</a:t>
            </a:r>
            <a:endParaRPr lang="zh-CN" altLang="en-US" sz="1400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472430" y="3429000"/>
            <a:ext cx="4965700" cy="301117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Apache Hive 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概述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l"/>
            <a:r>
              <a:rPr lang="en-US" altLang="zh-CN" dirty="0"/>
              <a:t>模拟实现Hive功能</a:t>
            </a:r>
            <a:endParaRPr lang="en-US" altLang="zh-CN" dirty="0"/>
          </a:p>
          <a:p>
            <a:pPr algn="l"/>
            <a:r>
              <a:rPr lang="en-US" altLang="zh-CN" dirty="0"/>
              <a:t>Hive基础架构</a:t>
            </a:r>
            <a:endParaRPr lang="en-US" altLang="zh-CN" dirty="0"/>
          </a:p>
          <a:p>
            <a:r>
              <a:rPr lang="en-US" altLang="zh-CN" dirty="0">
                <a:solidFill>
                  <a:srgbClr val="FF0000"/>
                </a:solidFill>
              </a:rPr>
              <a:t>Hive</a:t>
            </a:r>
            <a:r>
              <a:rPr lang="zh-CN" altLang="en-US" dirty="0">
                <a:solidFill>
                  <a:srgbClr val="FF0000"/>
                </a:solidFill>
              </a:rPr>
              <a:t>部署</a:t>
            </a:r>
            <a:endParaRPr lang="zh-CN" altLang="en-US" dirty="0">
              <a:solidFill>
                <a:srgbClr val="FF0000"/>
              </a:solidFill>
            </a:endParaRPr>
          </a:p>
          <a:p>
            <a:r>
              <a:rPr lang="en-US" altLang="zh-CN" dirty="0">
                <a:sym typeface="+mn-ea"/>
              </a:rPr>
              <a:t>Hive</a:t>
            </a:r>
            <a:r>
              <a:rPr lang="zh-CN" altLang="en-US" dirty="0">
                <a:sym typeface="+mn-ea"/>
              </a:rPr>
              <a:t>初体验</a:t>
            </a:r>
            <a:endParaRPr lang="en-US" altLang="zh-CN" dirty="0"/>
          </a:p>
          <a:p>
            <a:r>
              <a:rPr lang="en-US" altLang="zh-CN" dirty="0"/>
              <a:t>Hive</a:t>
            </a:r>
            <a:r>
              <a:rPr lang="zh-CN" altLang="en-US" dirty="0"/>
              <a:t>客户端</a:t>
            </a:r>
            <a:endParaRPr lang="zh-CN" altLang="en-US" dirty="0"/>
          </a:p>
        </p:txBody>
      </p:sp>
      <p:pic>
        <p:nvPicPr>
          <p:cNvPr id="3" name="图形 2" descr="303b32313537333932333bbcfdcdb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605611" y="3224176"/>
            <a:ext cx="410210" cy="410210"/>
          </a:xfrm>
          <a:prstGeom prst="rect">
            <a:avLst/>
          </a:prstGeom>
        </p:spPr>
      </p:pic>
      <p:sp>
        <p:nvSpPr>
          <p:cNvPr id="4" name="左大括号 3"/>
          <p:cNvSpPr/>
          <p:nvPr/>
        </p:nvSpPr>
        <p:spPr>
          <a:xfrm>
            <a:off x="7535545" y="3068955"/>
            <a:ext cx="432435" cy="73660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8040370" y="2852420"/>
            <a:ext cx="267525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>
                <a:solidFill>
                  <a:srgbClr val="FF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VMware</a:t>
            </a:r>
            <a:r>
              <a:rPr lang="zh-CN" altLang="en-US" sz="1600">
                <a:solidFill>
                  <a:srgbClr val="FF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虚拟机部署</a:t>
            </a:r>
            <a:endParaRPr lang="zh-CN" altLang="en-US" sz="1600">
              <a:solidFill>
                <a:srgbClr val="FF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040370" y="3248660"/>
            <a:ext cx="267525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sz="16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阿里云部署</a:t>
            </a:r>
            <a:endParaRPr lang="zh-CN" sz="160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040370" y="3644900"/>
            <a:ext cx="267525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UCloud</a:t>
            </a:r>
            <a:r>
              <a:rPr lang="zh-CN" altLang="en-US" sz="16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云部署</a:t>
            </a:r>
            <a:endParaRPr lang="zh-CN" altLang="en-US" sz="160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4799965" y="404495"/>
            <a:ext cx="6298565" cy="4722495"/>
          </a:xfrm>
        </p:spPr>
        <p:txBody>
          <a:bodyPr/>
          <a:lstStyle/>
          <a:p>
            <a:r>
              <a:rPr lang="zh-CN" sz="1600" dirty="0">
                <a:solidFill>
                  <a:srgbClr val="FF0000"/>
                </a:solidFill>
              </a:rPr>
              <a:t>在</a:t>
            </a:r>
            <a:r>
              <a:rPr lang="en-US" altLang="zh-CN" sz="1600" dirty="0">
                <a:solidFill>
                  <a:srgbClr val="FF0000"/>
                </a:solidFill>
              </a:rPr>
              <a:t>VMware</a:t>
            </a:r>
            <a:r>
              <a:rPr lang="zh-CN" altLang="en-US" sz="1600" dirty="0">
                <a:solidFill>
                  <a:srgbClr val="FF0000"/>
                </a:solidFill>
              </a:rPr>
              <a:t>虚拟机集群中，</a:t>
            </a:r>
            <a:r>
              <a:rPr lang="zh-CN" sz="1600" dirty="0">
                <a:solidFill>
                  <a:srgbClr val="FF0000"/>
                </a:solidFill>
              </a:rPr>
              <a:t>完成</a:t>
            </a:r>
            <a:r>
              <a:rPr lang="en-US" altLang="zh-CN" sz="1600" dirty="0">
                <a:solidFill>
                  <a:srgbClr val="FF0000"/>
                </a:solidFill>
              </a:rPr>
              <a:t>Hive</a:t>
            </a:r>
            <a:r>
              <a:rPr lang="zh-CN" altLang="en-US" sz="1600" dirty="0">
                <a:solidFill>
                  <a:srgbClr val="FF0000"/>
                </a:solidFill>
              </a:rPr>
              <a:t>的安装部署</a:t>
            </a:r>
            <a:endParaRPr lang="zh-CN" altLang="en-US" sz="16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4799965" y="404495"/>
            <a:ext cx="6298565" cy="4722495"/>
          </a:xfrm>
        </p:spPr>
        <p:txBody>
          <a:bodyPr/>
          <a:lstStyle/>
          <a:p>
            <a:r>
              <a:rPr lang="zh-CN" sz="1600" dirty="0">
                <a:solidFill>
                  <a:srgbClr val="FF0000"/>
                </a:solidFill>
              </a:rPr>
              <a:t>了解什么是分布式</a:t>
            </a:r>
            <a:r>
              <a:rPr lang="en-US" altLang="zh-CN" sz="1600" dirty="0">
                <a:solidFill>
                  <a:srgbClr val="FF0000"/>
                </a:solidFill>
              </a:rPr>
              <a:t>SQL</a:t>
            </a:r>
            <a:r>
              <a:rPr lang="zh-CN" altLang="en-US" sz="1600" dirty="0">
                <a:solidFill>
                  <a:srgbClr val="FF0000"/>
                </a:solidFill>
              </a:rPr>
              <a:t>计算</a:t>
            </a:r>
            <a:endParaRPr lang="zh-CN" altLang="en-US" sz="1600" dirty="0">
              <a:solidFill>
                <a:srgbClr val="FF0000"/>
              </a:solidFill>
            </a:endParaRPr>
          </a:p>
          <a:p>
            <a:r>
              <a:rPr lang="zh-CN" altLang="en-US" sz="1600" dirty="0">
                <a:solidFill>
                  <a:srgbClr val="FF0000"/>
                </a:solidFill>
              </a:rPr>
              <a:t>了解什么是</a:t>
            </a:r>
            <a:r>
              <a:rPr lang="en-US" altLang="zh-CN" sz="1600" dirty="0">
                <a:solidFill>
                  <a:srgbClr val="FF0000"/>
                </a:solidFill>
              </a:rPr>
              <a:t>Apache Hive</a:t>
            </a:r>
            <a:endParaRPr lang="en-US" altLang="zh-CN" sz="16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126355" y="1436370"/>
            <a:ext cx="6556375" cy="4710430"/>
          </a:xfrm>
        </p:spPr>
        <p:txBody>
          <a:bodyPr/>
          <a:p>
            <a:pPr marL="0" indent="0">
              <a:buNone/>
            </a:pPr>
            <a:r>
              <a:rPr lang="en-US" altLang="zh-CN" sz="2400" b="1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Hive</a:t>
            </a:r>
            <a:r>
              <a:rPr lang="zh-CN" altLang="en-US" sz="2400" b="1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是分布式运行的框架还是单机运行的？</a:t>
            </a:r>
            <a:endParaRPr lang="zh-CN" altLang="en-US" sz="2400" b="1">
              <a:solidFill>
                <a:srgbClr val="FF0000"/>
              </a:solidFill>
              <a:latin typeface="纤黑体" panose="02000000000000000000" charset="-122"/>
              <a:ea typeface="纤黑体" panose="02000000000000000000" charset="-122"/>
              <a:cs typeface="纤黑体" panose="02000000000000000000" charset="-122"/>
            </a:endParaRPr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r>
              <a:rPr lang="en-US" altLang="zh-CN"/>
              <a:t>Hive</a:t>
            </a:r>
            <a:r>
              <a:rPr lang="zh-CN" altLang="en-US"/>
              <a:t>是单机工具，只需要部署在一台服务器即可。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Hive</a:t>
            </a:r>
            <a:r>
              <a:rPr lang="zh-CN" altLang="en-US"/>
              <a:t>虽然是单机的，但是它可以提交分布式运行的</a:t>
            </a:r>
            <a:r>
              <a:rPr lang="en-US" altLang="zh-CN"/>
              <a:t>MapReduce</a:t>
            </a:r>
            <a:r>
              <a:rPr lang="zh-CN" altLang="en-US"/>
              <a:t>程序运行。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zh-CN" altLang="en-US"/>
              <a:t>规划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zh-CN" altLang="en-US"/>
              <a:t>我们知道</a:t>
            </a:r>
            <a:r>
              <a:rPr lang="en-US" altLang="zh-CN"/>
              <a:t>Hive</a:t>
            </a:r>
            <a:r>
              <a:rPr lang="zh-CN" altLang="en-US"/>
              <a:t>是单机工具后，就需要准备一台服务器供</a:t>
            </a:r>
            <a:r>
              <a:rPr lang="en-US" altLang="zh-CN"/>
              <a:t>Hive</a:t>
            </a:r>
            <a:r>
              <a:rPr lang="zh-CN" altLang="en-US"/>
              <a:t>使用即可。</a:t>
            </a:r>
            <a:endParaRPr lang="zh-CN" altLang="en-US"/>
          </a:p>
          <a:p>
            <a:r>
              <a:rPr lang="zh-CN" altLang="en-US"/>
              <a:t>同时</a:t>
            </a:r>
            <a:r>
              <a:rPr lang="en-US" altLang="zh-CN"/>
              <a:t>Hive</a:t>
            </a:r>
            <a:r>
              <a:rPr lang="zh-CN" altLang="en-US"/>
              <a:t>需要使用元数据服务，即需要提供一个关系型数据库，我们也选择一台服务器安装关系型数据库即可。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所以：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为了简单起见，都安装到</a:t>
            </a:r>
            <a:r>
              <a:rPr lang="en-US" altLang="zh-CN"/>
              <a:t>node1</a:t>
            </a:r>
            <a:r>
              <a:rPr lang="zh-CN" altLang="en-US"/>
              <a:t>服务器上。</a:t>
            </a:r>
            <a:endParaRPr lang="zh-CN" altLang="en-US"/>
          </a:p>
          <a:p>
            <a:endParaRPr lang="zh-CN" altLang="en-US"/>
          </a:p>
        </p:txBody>
      </p:sp>
      <p:graphicFrame>
        <p:nvGraphicFramePr>
          <p:cNvPr id="4" name="表格 3"/>
          <p:cNvGraphicFramePr/>
          <p:nvPr>
            <p:custDataLst>
              <p:tags r:id="rId1"/>
            </p:custDataLst>
          </p:nvPr>
        </p:nvGraphicFramePr>
        <p:xfrm>
          <a:off x="767715" y="3789045"/>
          <a:ext cx="8533130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47510"/>
                <a:gridCol w="1785620"/>
              </a:tblGrid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服务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机器</a:t>
                      </a: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Hive</a:t>
                      </a:r>
                      <a:r>
                        <a:rPr lang="zh-CN" altLang="en-US"/>
                        <a:t>本体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部署在</a:t>
                      </a:r>
                      <a:r>
                        <a:rPr lang="en-US" altLang="zh-CN"/>
                        <a:t>node1</a:t>
                      </a:r>
                      <a:endParaRPr lang="en-US" altLang="zh-CN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元数据服务所需的关系型数据库（课程选择最为流行的</a:t>
                      </a:r>
                      <a:r>
                        <a:rPr lang="en-US" altLang="zh-CN">
                          <a:solidFill>
                            <a:srgbClr val="FF0000"/>
                          </a:solidFill>
                        </a:rPr>
                        <a:t>MySQL</a:t>
                      </a:r>
                      <a:r>
                        <a:rPr lang="zh-CN" altLang="en-US"/>
                        <a:t>）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部署在</a:t>
                      </a:r>
                      <a:r>
                        <a:rPr lang="en-US" altLang="zh-CN"/>
                        <a:t>node1</a:t>
                      </a:r>
                      <a:endParaRPr lang="en-US" altLang="zh-CN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5" name="图片 4" descr="01 (150)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0824845" y="4972685"/>
            <a:ext cx="1602105" cy="1602105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>
                <a:sym typeface="+mn-ea"/>
              </a:rPr>
              <a:t>步骤</a:t>
            </a:r>
            <a:r>
              <a:rPr lang="en-US" altLang="zh-CN">
                <a:sym typeface="+mn-ea"/>
              </a:rPr>
              <a:t>1</a:t>
            </a:r>
            <a:r>
              <a:rPr>
                <a:sym typeface="+mn-ea"/>
              </a:rPr>
              <a:t>：安装</a:t>
            </a:r>
            <a:r>
              <a:rPr lang="en-US" altLang="zh-CN">
                <a:sym typeface="+mn-ea"/>
              </a:rPr>
              <a:t>MySQL</a:t>
            </a:r>
            <a:r>
              <a:rPr>
                <a:sym typeface="+mn-ea"/>
              </a:rPr>
              <a:t>数据库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zh-CN" altLang="en-US">
                <a:sym typeface="+mn-ea"/>
              </a:rPr>
              <a:t>我们在</a:t>
            </a:r>
            <a:r>
              <a:rPr lang="en-US" altLang="zh-CN">
                <a:sym typeface="+mn-ea"/>
              </a:rPr>
              <a:t>node1</a:t>
            </a:r>
            <a:r>
              <a:rPr lang="zh-CN" altLang="en-US">
                <a:sym typeface="+mn-ea"/>
              </a:rPr>
              <a:t>节点使用</a:t>
            </a:r>
            <a:r>
              <a:rPr lang="en-US" altLang="zh-CN">
                <a:sym typeface="+mn-ea"/>
              </a:rPr>
              <a:t>yum</a:t>
            </a:r>
            <a:r>
              <a:rPr lang="zh-CN" altLang="en-US">
                <a:sym typeface="+mn-ea"/>
              </a:rPr>
              <a:t>在线安装</a:t>
            </a:r>
            <a:r>
              <a:rPr lang="en-US" altLang="zh-CN">
                <a:sym typeface="+mn-ea"/>
              </a:rPr>
              <a:t>MySQL5.7</a:t>
            </a:r>
            <a:r>
              <a:rPr lang="zh-CN" altLang="en-US">
                <a:sym typeface="+mn-ea"/>
              </a:rPr>
              <a:t>版本。</a:t>
            </a:r>
            <a:endParaRPr lang="zh-CN" altLang="en-US">
              <a:sym typeface="+mn-ea"/>
            </a:endParaRPr>
          </a:p>
          <a:p>
            <a:endParaRPr lang="en-US" altLang="zh-CN"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839470" y="2132965"/>
            <a:ext cx="6866890" cy="4363085"/>
          </a:xfrm>
          <a:prstGeom prst="rect">
            <a:avLst/>
          </a:prstGeom>
        </p:spPr>
      </p:pic>
      <p:graphicFrame>
        <p:nvGraphicFramePr>
          <p:cNvPr id="4" name="对象 3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7886700" y="3429000"/>
          <a:ext cx="2147570" cy="1393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showAsIcon="1" r:id="rId3" imgW="971550" imgH="666750" progId="Package">
                  <p:embed/>
                </p:oleObj>
              </mc:Choice>
              <mc:Fallback>
                <p:oleObj name="" showAsIcon="1" r:id="rId3" imgW="971550" imgH="666750" progId="Package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886700" y="3429000"/>
                        <a:ext cx="2147570" cy="1393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图片 7" descr="01 (132)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 flipH="1">
            <a:off x="10577195" y="5232400"/>
            <a:ext cx="1624330" cy="162433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zh-CN" altLang="en-US"/>
              <a:t>步骤</a:t>
            </a:r>
            <a:r>
              <a:rPr lang="en-US" altLang="zh-CN"/>
              <a:t>2</a:t>
            </a:r>
            <a:r>
              <a:t>：配置</a:t>
            </a:r>
            <a:r>
              <a:rPr lang="en-US" altLang="zh-CN"/>
              <a:t>Hadoop</a:t>
            </a:r>
            <a:endParaRPr lang="en-US" alt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en-US" altLang="zh-CN"/>
              <a:t>Hive</a:t>
            </a:r>
            <a:r>
              <a:rPr lang="zh-CN" altLang="en-US"/>
              <a:t>的运行依赖于</a:t>
            </a:r>
            <a:r>
              <a:rPr lang="en-US" altLang="zh-CN"/>
              <a:t>Hadoop</a:t>
            </a:r>
            <a:r>
              <a:rPr lang="zh-CN" altLang="en-US"/>
              <a:t>（</a:t>
            </a:r>
            <a:r>
              <a:rPr lang="en-US" altLang="zh-CN"/>
              <a:t>HDFS</a:t>
            </a:r>
            <a:r>
              <a:rPr lang="zh-CN" altLang="en-US"/>
              <a:t>、</a:t>
            </a:r>
            <a:r>
              <a:rPr lang="en-US" altLang="zh-CN"/>
              <a:t>MapReduce</a:t>
            </a:r>
            <a:r>
              <a:rPr lang="zh-CN" altLang="en-US"/>
              <a:t>、</a:t>
            </a:r>
            <a:r>
              <a:rPr lang="en-US" altLang="zh-CN"/>
              <a:t>YARN</a:t>
            </a:r>
            <a:r>
              <a:rPr lang="zh-CN" altLang="en-US"/>
              <a:t>都依赖）</a:t>
            </a:r>
            <a:endParaRPr lang="zh-CN" altLang="en-US"/>
          </a:p>
          <a:p>
            <a:r>
              <a:rPr lang="zh-CN" altLang="en-US"/>
              <a:t>同时涉及到</a:t>
            </a:r>
            <a:r>
              <a:rPr lang="en-US" altLang="zh-CN"/>
              <a:t>HDFS</a:t>
            </a:r>
            <a:r>
              <a:rPr lang="zh-CN" altLang="en-US"/>
              <a:t>文件系统的访问，所以需要配置</a:t>
            </a:r>
            <a:r>
              <a:rPr lang="en-US" altLang="zh-CN"/>
              <a:t>Hadoop</a:t>
            </a:r>
            <a:r>
              <a:rPr lang="zh-CN" altLang="en-US"/>
              <a:t>的代理用户</a:t>
            </a:r>
            <a:endParaRPr lang="zh-CN" altLang="en-US"/>
          </a:p>
          <a:p>
            <a:r>
              <a:rPr lang="zh-CN" altLang="en-US"/>
              <a:t>即设置</a:t>
            </a:r>
            <a:r>
              <a:rPr lang="en-US" altLang="zh-CN"/>
              <a:t>hadoop</a:t>
            </a:r>
            <a:r>
              <a:rPr lang="zh-CN" altLang="en-US"/>
              <a:t>用户允许代理（模拟）其它用户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配置如下内容在</a:t>
            </a:r>
            <a:r>
              <a:rPr lang="en-US" altLang="zh-CN"/>
              <a:t>Hadoop</a:t>
            </a:r>
            <a:r>
              <a:rPr lang="zh-CN" altLang="en-US"/>
              <a:t>的</a:t>
            </a:r>
            <a:r>
              <a:rPr lang="en-US" altLang="zh-CN"/>
              <a:t>core-site.xml</a:t>
            </a:r>
            <a:r>
              <a:rPr lang="zh-CN" altLang="en-US"/>
              <a:t>中，并分发到其它节点，且重启</a:t>
            </a:r>
            <a:r>
              <a:rPr lang="en-US" altLang="zh-CN"/>
              <a:t>HDFS</a:t>
            </a:r>
            <a:r>
              <a:rPr lang="zh-CN" altLang="en-US"/>
              <a:t>集群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839470" y="4149090"/>
            <a:ext cx="4349750" cy="1695450"/>
          </a:xfrm>
          <a:prstGeom prst="rect">
            <a:avLst/>
          </a:prstGeom>
        </p:spPr>
      </p:pic>
      <p:pic>
        <p:nvPicPr>
          <p:cNvPr id="5" name="图片 4" descr="01 (122)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0994390" y="5397500"/>
            <a:ext cx="1414145" cy="1414145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zh-CN" altLang="en-US"/>
              <a:t>步骤</a:t>
            </a:r>
            <a:r>
              <a:rPr lang="en-US" altLang="zh-CN"/>
              <a:t>3</a:t>
            </a:r>
            <a:r>
              <a:t>：下载解压</a:t>
            </a:r>
            <a:r>
              <a:rPr lang="en-US" altLang="zh-CN"/>
              <a:t>Hive</a:t>
            </a:r>
            <a:endParaRPr lang="en-US" alt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切换到</a:t>
            </a:r>
            <a:r>
              <a:rPr lang="en-US" altLang="zh-CN"/>
              <a:t>hadoop</a:t>
            </a:r>
            <a:r>
              <a:rPr lang="zh-CN" altLang="en-US"/>
              <a:t>用户</a:t>
            </a:r>
            <a:endParaRPr lang="zh-CN" altLang="en-US"/>
          </a:p>
          <a:p>
            <a:pPr>
              <a:buFont typeface="Arial" panose="020B0604020202020204" pitchFamily="34" charset="0"/>
            </a:pPr>
            <a:r>
              <a:rPr lang="en-US" altLang="zh-CN">
                <a:solidFill>
                  <a:schemeClr val="accent6">
                    <a:lumMod val="50000"/>
                  </a:schemeClr>
                </a:solidFill>
                <a:latin typeface="Consolas" panose="020B0609020204030204" charset="0"/>
                <a:cs typeface="Consolas" panose="020B0609020204030204" charset="0"/>
              </a:rPr>
              <a:t>su - hadoop</a:t>
            </a:r>
            <a:endParaRPr lang="zh-CN" altLang="en-US">
              <a:solidFill>
                <a:schemeClr val="accent6">
                  <a:lumMod val="50000"/>
                </a:schemeClr>
              </a:solidFill>
              <a:latin typeface="Consolas" panose="020B0609020204030204" charset="0"/>
              <a:cs typeface="Consolas" panose="020B060902020403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下载</a:t>
            </a:r>
            <a:r>
              <a:rPr lang="en-US" altLang="zh-CN"/>
              <a:t>Hive</a:t>
            </a:r>
            <a:r>
              <a:rPr lang="zh-CN" altLang="en-US"/>
              <a:t>安装包：</a:t>
            </a:r>
            <a:endParaRPr lang="zh-CN" altLang="en-US"/>
          </a:p>
          <a:p>
            <a:pPr algn="l">
              <a:buClrTx/>
              <a:buSzTx/>
            </a:pPr>
            <a:r>
              <a:rPr lang="en-US" altLang="zh-CN">
                <a:solidFill>
                  <a:schemeClr val="accent6">
                    <a:lumMod val="50000"/>
                  </a:schemeClr>
                </a:solidFill>
                <a:latin typeface="Consolas" panose="020B0609020204030204" charset="0"/>
                <a:cs typeface="Consolas" panose="020B0609020204030204" charset="0"/>
              </a:rPr>
              <a:t>http://archive.apache.org/dist/hive/hive-3.1.3/apache-hive-3.1.3-bin.tar.gz</a:t>
            </a:r>
            <a:endParaRPr lang="en-US" altLang="zh-CN">
              <a:solidFill>
                <a:schemeClr val="accent6">
                  <a:lumMod val="50000"/>
                </a:schemeClr>
              </a:solidFill>
              <a:latin typeface="Consolas" panose="020B0609020204030204" charset="0"/>
              <a:cs typeface="Consolas" panose="020B060902020403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解压到</a:t>
            </a:r>
            <a:r>
              <a:rPr lang="en-US" altLang="zh-CN"/>
              <a:t>node1</a:t>
            </a:r>
            <a:r>
              <a:rPr lang="zh-CN" altLang="en-US"/>
              <a:t>服务器的：</a:t>
            </a:r>
            <a:r>
              <a:rPr lang="en-US" altLang="zh-CN"/>
              <a:t>/export/server/</a:t>
            </a:r>
            <a:r>
              <a:rPr lang="zh-CN" altLang="en-US"/>
              <a:t>内</a:t>
            </a:r>
            <a:endParaRPr lang="zh-CN" altLang="en-US"/>
          </a:p>
          <a:p>
            <a:pPr algn="l">
              <a:buClrTx/>
              <a:buSzTx/>
            </a:pPr>
            <a:r>
              <a:rPr lang="en-US" altLang="zh-CN">
                <a:solidFill>
                  <a:schemeClr val="accent6">
                    <a:lumMod val="50000"/>
                  </a:schemeClr>
                </a:solidFill>
                <a:latin typeface="Consolas" panose="020B0609020204030204" charset="0"/>
                <a:cs typeface="Consolas" panose="020B0609020204030204" charset="0"/>
              </a:rPr>
              <a:t>tar -zxvf apache-hive-3.1.3-bin.tar.gz -C /export/server/</a:t>
            </a:r>
            <a:endParaRPr lang="en-US" altLang="zh-CN">
              <a:solidFill>
                <a:schemeClr val="accent6">
                  <a:lumMod val="50000"/>
                </a:schemeClr>
              </a:solidFill>
              <a:latin typeface="Consolas" panose="020B0609020204030204" charset="0"/>
              <a:cs typeface="Consolas" panose="020B060902020403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设置软连接</a:t>
            </a:r>
            <a:endParaRPr lang="zh-CN" altLang="en-US"/>
          </a:p>
          <a:p>
            <a:pPr algn="l">
              <a:buClrTx/>
              <a:buSzTx/>
              <a:buFont typeface="Arial" panose="020B0604020202020204" pitchFamily="34" charset="0"/>
            </a:pPr>
            <a:r>
              <a:rPr lang="en-US" altLang="zh-CN">
                <a:solidFill>
                  <a:schemeClr val="accent6">
                    <a:lumMod val="50000"/>
                  </a:schemeClr>
                </a:solidFill>
                <a:latin typeface="Consolas" panose="020B0609020204030204" charset="0"/>
                <a:cs typeface="Consolas" panose="020B0609020204030204" charset="0"/>
              </a:rPr>
              <a:t>ln -s /export/server/</a:t>
            </a:r>
            <a:r>
              <a:rPr lang="en-US" altLang="zh-CN">
                <a:solidFill>
                  <a:schemeClr val="accent6">
                    <a:lumMod val="50000"/>
                  </a:schemeClr>
                </a:solidFill>
                <a:latin typeface="Consolas" panose="020B0609020204030204" charset="0"/>
                <a:cs typeface="Consolas" panose="020B0609020204030204" charset="0"/>
                <a:sym typeface="+mn-ea"/>
              </a:rPr>
              <a:t>apache-hive-3.1.3-bin /export/server/hive</a:t>
            </a:r>
            <a:endParaRPr lang="en-US" altLang="zh-CN">
              <a:solidFill>
                <a:schemeClr val="accent6">
                  <a:lumMod val="50000"/>
                </a:schemeClr>
              </a:solidFill>
              <a:latin typeface="Consolas" panose="020B0609020204030204" charset="0"/>
              <a:cs typeface="Consolas" panose="020B0609020204030204" charset="0"/>
              <a:sym typeface="+mn-ea"/>
            </a:endParaRPr>
          </a:p>
        </p:txBody>
      </p:sp>
      <p:pic>
        <p:nvPicPr>
          <p:cNvPr id="4" name="图片 3" descr="播仔素材库【1】017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1101070" y="5502275"/>
            <a:ext cx="1090930" cy="109093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zh-CN" altLang="en-US"/>
              <a:t>步骤</a:t>
            </a:r>
            <a:r>
              <a:rPr lang="en-US" altLang="zh-CN"/>
              <a:t>4</a:t>
            </a:r>
            <a:r>
              <a:t>：提供</a:t>
            </a:r>
            <a:r>
              <a:rPr lang="en-US" altLang="zh-CN"/>
              <a:t>MySQL Driver</a:t>
            </a:r>
            <a:r>
              <a:t>包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下载</a:t>
            </a:r>
            <a:r>
              <a:rPr lang="en-US" altLang="zh-CN"/>
              <a:t>MySQL</a:t>
            </a:r>
            <a:r>
              <a:rPr lang="zh-CN" altLang="en-US"/>
              <a:t>驱动包：</a:t>
            </a:r>
            <a:endParaRPr lang="zh-CN" altLang="en-US"/>
          </a:p>
          <a:p>
            <a:pPr algn="l">
              <a:buClrTx/>
              <a:buSzTx/>
              <a:buFont typeface="Arial" panose="020B0604020202020204" pitchFamily="34" charset="0"/>
            </a:pPr>
            <a:r>
              <a:rPr lang="en-US" altLang="zh-CN">
                <a:solidFill>
                  <a:schemeClr val="accent6">
                    <a:lumMod val="50000"/>
                  </a:schemeClr>
                </a:solidFill>
                <a:latin typeface="Consolas" panose="020B0609020204030204" charset="0"/>
                <a:cs typeface="Consolas" panose="020B0609020204030204" charset="0"/>
              </a:rPr>
              <a:t>https://repo1.maven.org/maven2/mysql/mysql-connector-java/5.1.34/mysql-connector-java-5.1.34.jar</a:t>
            </a:r>
            <a:endParaRPr lang="en-US" altLang="zh-CN">
              <a:solidFill>
                <a:schemeClr val="accent6">
                  <a:lumMod val="50000"/>
                </a:schemeClr>
              </a:solidFill>
              <a:latin typeface="Consolas" panose="020B0609020204030204" charset="0"/>
              <a:cs typeface="Consolas" panose="020B0609020204030204" charset="0"/>
            </a:endParaRPr>
          </a:p>
          <a:p>
            <a:pPr>
              <a:buFont typeface="Arial" panose="020B0604020202020204" pitchFamily="34" charset="0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将下载好的驱动</a:t>
            </a:r>
            <a:r>
              <a:rPr lang="en-US" altLang="zh-CN"/>
              <a:t>jar</a:t>
            </a:r>
            <a:r>
              <a:rPr lang="zh-CN" altLang="en-US"/>
              <a:t>包，放入：</a:t>
            </a:r>
            <a:r>
              <a:rPr lang="en-US" altLang="zh-CN"/>
              <a:t>Hive</a:t>
            </a:r>
            <a:r>
              <a:rPr lang="zh-CN" altLang="en-US"/>
              <a:t>安装文件夹的</a:t>
            </a:r>
            <a:r>
              <a:rPr lang="en-US" altLang="zh-CN"/>
              <a:t>lib</a:t>
            </a:r>
            <a:r>
              <a:rPr lang="zh-CN" altLang="en-US"/>
              <a:t>目录内</a:t>
            </a:r>
            <a:endParaRPr lang="zh-CN" altLang="en-US"/>
          </a:p>
          <a:p>
            <a:pPr>
              <a:buFont typeface="Arial" panose="020B0604020202020204" pitchFamily="34" charset="0"/>
            </a:pPr>
            <a:r>
              <a:rPr lang="en-US" altLang="zh-CN">
                <a:solidFill>
                  <a:schemeClr val="accent6">
                    <a:lumMod val="50000"/>
                  </a:schemeClr>
                </a:solidFill>
                <a:latin typeface="Consolas" panose="020B0609020204030204" charset="0"/>
                <a:cs typeface="Consolas" panose="020B0609020204030204" charset="0"/>
              </a:rPr>
              <a:t>mv </a:t>
            </a:r>
            <a:r>
              <a:rPr lang="en-US" altLang="zh-CN">
                <a:solidFill>
                  <a:schemeClr val="accent6">
                    <a:lumMod val="50000"/>
                  </a:schemeClr>
                </a:solidFill>
                <a:latin typeface="Consolas" panose="020B0609020204030204" charset="0"/>
                <a:cs typeface="Consolas" panose="020B0609020204030204" charset="0"/>
                <a:sym typeface="+mn-ea"/>
              </a:rPr>
              <a:t>mysql-connector-java-5.1.34.jar /export/server/hive/lib/</a:t>
            </a:r>
            <a:endParaRPr lang="en-US" altLang="zh-CN">
              <a:solidFill>
                <a:schemeClr val="accent6">
                  <a:lumMod val="50000"/>
                </a:schemeClr>
              </a:solidFill>
              <a:latin typeface="Consolas" panose="020B0609020204030204" charset="0"/>
              <a:cs typeface="Consolas" panose="020B0609020204030204" charset="0"/>
              <a:sym typeface="+mn-ea"/>
            </a:endParaRPr>
          </a:p>
          <a:p>
            <a:pPr>
              <a:buFont typeface="Arial" panose="020B0604020202020204" pitchFamily="34" charset="0"/>
            </a:pPr>
            <a:endParaRPr lang="en-US" altLang="zh-CN">
              <a:solidFill>
                <a:schemeClr val="accent6">
                  <a:lumMod val="50000"/>
                </a:schemeClr>
              </a:solidFill>
              <a:latin typeface="Consolas" panose="020B0609020204030204" charset="0"/>
              <a:cs typeface="Consolas" panose="020B0609020204030204" charset="0"/>
              <a:sym typeface="+mn-ea"/>
            </a:endParaRPr>
          </a:p>
        </p:txBody>
      </p:sp>
      <p:pic>
        <p:nvPicPr>
          <p:cNvPr id="6" name="图片 5" descr="播仔素材库【1】011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0895965" y="5130165"/>
            <a:ext cx="1492885" cy="1492885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zh-CN" altLang="en-US"/>
              <a:t>步骤</a:t>
            </a:r>
            <a:r>
              <a:rPr lang="en-US" altLang="zh-CN"/>
              <a:t>5</a:t>
            </a:r>
            <a:r>
              <a:t>：配置</a:t>
            </a:r>
            <a:r>
              <a:rPr lang="en-US" altLang="zh-CN"/>
              <a:t>Hive</a:t>
            </a:r>
            <a:endParaRPr lang="en-US" alt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在</a:t>
            </a:r>
            <a:r>
              <a:rPr lang="en-US" altLang="zh-CN"/>
              <a:t>Hive</a:t>
            </a:r>
            <a:r>
              <a:rPr lang="zh-CN" altLang="en-US"/>
              <a:t>的</a:t>
            </a:r>
            <a:r>
              <a:rPr lang="en-US" altLang="zh-CN"/>
              <a:t>conf</a:t>
            </a:r>
            <a:r>
              <a:rPr lang="zh-CN" altLang="en-US"/>
              <a:t>目录内，新建</a:t>
            </a:r>
            <a:r>
              <a:rPr lang="en-US" altLang="zh-CN"/>
              <a:t>hive-env.sh</a:t>
            </a:r>
            <a:r>
              <a:rPr lang="zh-CN" altLang="en-US"/>
              <a:t>文件，填入以下环境变量内容：</a:t>
            </a:r>
            <a:endParaRPr lang="zh-CN" altLang="en-US"/>
          </a:p>
          <a:p>
            <a:pPr>
              <a:lnSpc>
                <a:spcPct val="50000"/>
              </a:lnSpc>
              <a:buFont typeface="Arial" panose="020B0604020202020204" pitchFamily="34" charset="0"/>
            </a:pPr>
            <a:endParaRPr lang="zh-CN" altLang="en-US">
              <a:solidFill>
                <a:schemeClr val="accent6">
                  <a:lumMod val="50000"/>
                </a:schemeClr>
              </a:solidFill>
              <a:latin typeface="Consolas" panose="020B0609020204030204" charset="0"/>
              <a:cs typeface="Consolas" panose="020B0609020204030204" charset="0"/>
            </a:endParaRPr>
          </a:p>
          <a:p>
            <a:pPr>
              <a:lnSpc>
                <a:spcPct val="120000"/>
              </a:lnSpc>
              <a:buFont typeface="Arial" panose="020B0604020202020204" pitchFamily="34" charset="0"/>
            </a:pPr>
            <a:r>
              <a:rPr lang="zh-CN" altLang="en-US">
                <a:solidFill>
                  <a:schemeClr val="accent6">
                    <a:lumMod val="50000"/>
                  </a:schemeClr>
                </a:solidFill>
                <a:latin typeface="Consolas" panose="020B0609020204030204" charset="0"/>
                <a:cs typeface="Consolas" panose="020B0609020204030204" charset="0"/>
              </a:rPr>
              <a:t>export HADOOP_HOME=/export/server/hadoop</a:t>
            </a:r>
            <a:endParaRPr lang="zh-CN" altLang="en-US">
              <a:solidFill>
                <a:schemeClr val="accent6">
                  <a:lumMod val="50000"/>
                </a:schemeClr>
              </a:solidFill>
              <a:latin typeface="Consolas" panose="020B0609020204030204" charset="0"/>
              <a:cs typeface="Consolas" panose="020B0609020204030204" charset="0"/>
            </a:endParaRPr>
          </a:p>
          <a:p>
            <a:pPr>
              <a:lnSpc>
                <a:spcPct val="120000"/>
              </a:lnSpc>
              <a:buFont typeface="Arial" panose="020B0604020202020204" pitchFamily="34" charset="0"/>
            </a:pPr>
            <a:r>
              <a:rPr lang="zh-CN" altLang="en-US">
                <a:solidFill>
                  <a:schemeClr val="accent6">
                    <a:lumMod val="50000"/>
                  </a:schemeClr>
                </a:solidFill>
                <a:latin typeface="Consolas" panose="020B0609020204030204" charset="0"/>
                <a:cs typeface="Consolas" panose="020B0609020204030204" charset="0"/>
              </a:rPr>
              <a:t>export HIVE_CONF_DIR=/export/server/hive/conf</a:t>
            </a:r>
            <a:endParaRPr lang="zh-CN" altLang="en-US">
              <a:solidFill>
                <a:schemeClr val="accent6">
                  <a:lumMod val="50000"/>
                </a:schemeClr>
              </a:solidFill>
              <a:latin typeface="Consolas" panose="020B0609020204030204" charset="0"/>
              <a:cs typeface="Consolas" panose="020B0609020204030204" charset="0"/>
            </a:endParaRPr>
          </a:p>
          <a:p>
            <a:pPr>
              <a:lnSpc>
                <a:spcPct val="120000"/>
              </a:lnSpc>
              <a:buFont typeface="Arial" panose="020B0604020202020204" pitchFamily="34" charset="0"/>
            </a:pPr>
            <a:r>
              <a:rPr lang="zh-CN" altLang="en-US">
                <a:solidFill>
                  <a:schemeClr val="accent6">
                    <a:lumMod val="50000"/>
                  </a:schemeClr>
                </a:solidFill>
                <a:latin typeface="Consolas" panose="020B0609020204030204" charset="0"/>
                <a:cs typeface="Consolas" panose="020B0609020204030204" charset="0"/>
              </a:rPr>
              <a:t>export HIVE_AUX_JARS_PATH=/export/server/hive/lib</a:t>
            </a:r>
            <a:endParaRPr lang="zh-CN" altLang="en-US" sz="600"/>
          </a:p>
        </p:txBody>
      </p:sp>
      <p:pic>
        <p:nvPicPr>
          <p:cNvPr id="6" name="图片 5" descr="播仔素材库【1】013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1120755" y="5188585"/>
            <a:ext cx="1562100" cy="15621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>
                <a:sym typeface="+mn-ea"/>
              </a:rPr>
              <a:t>步骤</a:t>
            </a:r>
            <a:r>
              <a:rPr lang="en-US" altLang="zh-CN">
                <a:sym typeface="+mn-ea"/>
              </a:rPr>
              <a:t>5</a:t>
            </a:r>
            <a:r>
              <a:rPr>
                <a:sym typeface="+mn-ea"/>
              </a:rPr>
              <a:t>：配置</a:t>
            </a:r>
            <a:r>
              <a:rPr lang="en-US" altLang="zh-CN">
                <a:sym typeface="+mn-ea"/>
              </a:rPr>
              <a:t>Hive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ym typeface="+mn-ea"/>
              </a:rPr>
              <a:t>在</a:t>
            </a:r>
            <a:r>
              <a:rPr lang="en-US" altLang="zh-CN">
                <a:sym typeface="+mn-ea"/>
              </a:rPr>
              <a:t>Hive</a:t>
            </a:r>
            <a:r>
              <a:rPr lang="zh-CN" altLang="en-US">
                <a:sym typeface="+mn-ea"/>
              </a:rPr>
              <a:t>的</a:t>
            </a:r>
            <a:r>
              <a:rPr lang="en-US" altLang="zh-CN">
                <a:sym typeface="+mn-ea"/>
              </a:rPr>
              <a:t>conf</a:t>
            </a:r>
            <a:r>
              <a:rPr lang="zh-CN" altLang="en-US">
                <a:sym typeface="+mn-ea"/>
              </a:rPr>
              <a:t>目录内，新建</a:t>
            </a:r>
            <a:r>
              <a:rPr lang="en-US" altLang="zh-CN">
                <a:sym typeface="+mn-ea"/>
              </a:rPr>
              <a:t>hive-site.xml</a:t>
            </a:r>
            <a:r>
              <a:rPr lang="zh-CN" altLang="en-US">
                <a:sym typeface="+mn-ea"/>
              </a:rPr>
              <a:t>文件，填入以下内容：</a:t>
            </a:r>
            <a:endParaRPr lang="zh-CN" altLang="en-US" sz="1200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10565" y="2348865"/>
            <a:ext cx="4939665" cy="323278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311900" y="3011170"/>
            <a:ext cx="4378960" cy="1907540"/>
          </a:xfrm>
          <a:prstGeom prst="rect">
            <a:avLst/>
          </a:prstGeom>
        </p:spPr>
      </p:pic>
      <p:pic>
        <p:nvPicPr>
          <p:cNvPr id="6" name="图片 5" descr="播仔素材库【1】0139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1409680" y="5495290"/>
            <a:ext cx="1203960" cy="1203960"/>
          </a:xfrm>
          <a:prstGeom prst="rect">
            <a:avLst/>
          </a:prstGeom>
        </p:spPr>
      </p:pic>
      <p:graphicFrame>
        <p:nvGraphicFramePr>
          <p:cNvPr id="7" name="对象 6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7896225" y="5229225"/>
          <a:ext cx="971550" cy="66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9" name="" showAsIcon="1" r:id="rId7" imgW="971550" imgH="666750" progId="Package">
                  <p:embed/>
                </p:oleObj>
              </mc:Choice>
              <mc:Fallback>
                <p:oleObj name="" showAsIcon="1" r:id="rId7" imgW="971550" imgH="666750" progId="Package">
                  <p:embed/>
                  <p:pic>
                    <p:nvPicPr>
                      <p:cNvPr id="0" name="图片 2048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896225" y="5229225"/>
                        <a:ext cx="971550" cy="666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zh-CN" altLang="en-US"/>
              <a:t>步骤</a:t>
            </a:r>
            <a:r>
              <a:rPr lang="en-US" altLang="zh-CN"/>
              <a:t>6</a:t>
            </a:r>
            <a:r>
              <a:t>：初始化元数据库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zh-CN" altLang="en-US"/>
              <a:t>支持，</a:t>
            </a:r>
            <a:r>
              <a:rPr lang="en-US" altLang="zh-CN"/>
              <a:t>Hive</a:t>
            </a:r>
            <a:r>
              <a:rPr lang="zh-CN" altLang="en-US"/>
              <a:t>的配置已经完成，现在在启动</a:t>
            </a:r>
            <a:r>
              <a:rPr lang="en-US" altLang="zh-CN"/>
              <a:t>Hive</a:t>
            </a:r>
            <a:r>
              <a:rPr lang="zh-CN" altLang="en-US"/>
              <a:t>前，需要先初始化</a:t>
            </a:r>
            <a:r>
              <a:rPr lang="en-US" altLang="zh-CN"/>
              <a:t>Hive</a:t>
            </a:r>
            <a:r>
              <a:rPr lang="zh-CN" altLang="en-US"/>
              <a:t>所需的元数据库。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在</a:t>
            </a:r>
            <a:r>
              <a:rPr lang="en-US" altLang="zh-CN"/>
              <a:t>MySQL</a:t>
            </a:r>
            <a:r>
              <a:rPr lang="zh-CN" altLang="en-US"/>
              <a:t>中新建数据库：</a:t>
            </a:r>
            <a:r>
              <a:rPr lang="en-US" altLang="zh-CN"/>
              <a:t>hive</a:t>
            </a:r>
            <a:endParaRPr lang="en-US" altLang="zh-CN"/>
          </a:p>
          <a:p>
            <a:pPr>
              <a:buFont typeface="Arial" panose="020B0604020202020204" pitchFamily="34" charset="0"/>
            </a:pPr>
            <a:r>
              <a:rPr lang="en-US" altLang="zh-CN">
                <a:solidFill>
                  <a:schemeClr val="accent6">
                    <a:lumMod val="50000"/>
                  </a:schemeClr>
                </a:solidFill>
                <a:latin typeface="Consolas" panose="020B0609020204030204" charset="0"/>
                <a:cs typeface="Consolas" panose="020B0609020204030204" charset="0"/>
              </a:rPr>
              <a:t>CREATE DATABASE hive CHARSET UTF8;</a:t>
            </a:r>
            <a:endParaRPr lang="en-US" altLang="zh-CN">
              <a:solidFill>
                <a:schemeClr val="accent6">
                  <a:lumMod val="50000"/>
                </a:schemeClr>
              </a:solidFill>
              <a:latin typeface="Consolas" panose="020B0609020204030204" charset="0"/>
              <a:cs typeface="Consolas" panose="020B060902020403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执行元数据库初始化命令：</a:t>
            </a:r>
            <a:endParaRPr lang="zh-CN" altLang="en-US"/>
          </a:p>
          <a:p>
            <a:pPr algn="l">
              <a:buClrTx/>
              <a:buSzTx/>
              <a:buFont typeface="Arial" panose="020B0604020202020204" pitchFamily="34" charset="0"/>
            </a:pPr>
            <a:r>
              <a:rPr lang="en-US" altLang="zh-CN">
                <a:solidFill>
                  <a:schemeClr val="accent6">
                    <a:lumMod val="50000"/>
                  </a:schemeClr>
                </a:solidFill>
                <a:latin typeface="Consolas" panose="020B0609020204030204" charset="0"/>
                <a:cs typeface="Consolas" panose="020B0609020204030204" charset="0"/>
              </a:rPr>
              <a:t>cd /export/server/hive</a:t>
            </a:r>
            <a:endParaRPr lang="en-US" altLang="zh-CN">
              <a:solidFill>
                <a:schemeClr val="accent6">
                  <a:lumMod val="50000"/>
                </a:schemeClr>
              </a:solidFill>
              <a:latin typeface="Consolas" panose="020B0609020204030204" charset="0"/>
              <a:cs typeface="Consolas" panose="020B0609020204030204" charset="0"/>
            </a:endParaRPr>
          </a:p>
          <a:p>
            <a:pPr algn="l">
              <a:buClrTx/>
              <a:buSzTx/>
              <a:buFont typeface="Arial" panose="020B0604020202020204" pitchFamily="34" charset="0"/>
            </a:pPr>
            <a:r>
              <a:rPr lang="en-US" altLang="zh-CN">
                <a:solidFill>
                  <a:schemeClr val="accent6">
                    <a:lumMod val="50000"/>
                  </a:schemeClr>
                </a:solidFill>
                <a:latin typeface="Consolas" panose="020B0609020204030204" charset="0"/>
                <a:cs typeface="Consolas" panose="020B0609020204030204" charset="0"/>
              </a:rPr>
              <a:t>bin/schematool -initSchema -dbType mysql -verbos</a:t>
            </a:r>
            <a:endParaRPr lang="en-US" altLang="zh-CN">
              <a:solidFill>
                <a:schemeClr val="accent6">
                  <a:lumMod val="50000"/>
                </a:schemeClr>
              </a:solidFill>
              <a:latin typeface="Consolas" panose="020B0609020204030204" charset="0"/>
              <a:cs typeface="Consolas" panose="020B0609020204030204" charset="0"/>
            </a:endParaRPr>
          </a:p>
          <a:p>
            <a:pPr>
              <a:buFont typeface="Arial" panose="020B0604020202020204" pitchFamily="34" charset="0"/>
            </a:pPr>
            <a:r>
              <a:rPr lang="en-US" altLang="zh-CN">
                <a:solidFill>
                  <a:schemeClr val="bg1">
                    <a:lumMod val="85000"/>
                  </a:schemeClr>
                </a:solidFill>
              </a:rPr>
              <a:t># </a:t>
            </a:r>
            <a:r>
              <a:rPr lang="zh-CN" altLang="en-US">
                <a:solidFill>
                  <a:schemeClr val="bg1">
                    <a:lumMod val="85000"/>
                  </a:schemeClr>
                </a:solidFill>
              </a:rPr>
              <a:t>初始化成功后，会在</a:t>
            </a:r>
            <a:r>
              <a:rPr lang="en-US" altLang="zh-CN">
                <a:solidFill>
                  <a:schemeClr val="bg1">
                    <a:lumMod val="85000"/>
                  </a:schemeClr>
                </a:solidFill>
              </a:rPr>
              <a:t>MySQL</a:t>
            </a:r>
            <a:r>
              <a:rPr lang="zh-CN" altLang="en-US">
                <a:solidFill>
                  <a:schemeClr val="bg1">
                    <a:lumMod val="85000"/>
                  </a:schemeClr>
                </a:solidFill>
              </a:rPr>
              <a:t>的</a:t>
            </a:r>
            <a:r>
              <a:rPr lang="en-US" altLang="zh-CN">
                <a:solidFill>
                  <a:schemeClr val="bg1">
                    <a:lumMod val="85000"/>
                  </a:schemeClr>
                </a:solidFill>
              </a:rPr>
              <a:t>hive</a:t>
            </a:r>
            <a:r>
              <a:rPr lang="zh-CN" altLang="en-US">
                <a:solidFill>
                  <a:schemeClr val="bg1">
                    <a:lumMod val="85000"/>
                  </a:schemeClr>
                </a:solidFill>
              </a:rPr>
              <a:t>库中新建</a:t>
            </a:r>
            <a:r>
              <a:rPr lang="en-US" altLang="zh-CN">
                <a:solidFill>
                  <a:schemeClr val="bg1">
                    <a:lumMod val="85000"/>
                  </a:schemeClr>
                </a:solidFill>
              </a:rPr>
              <a:t>74</a:t>
            </a:r>
            <a:r>
              <a:rPr lang="zh-CN" altLang="en-US">
                <a:solidFill>
                  <a:schemeClr val="bg1">
                    <a:lumMod val="85000"/>
                  </a:schemeClr>
                </a:solidFill>
              </a:rPr>
              <a:t>张元数据管理的表。</a:t>
            </a:r>
            <a:endParaRPr lang="zh-CN" altLang="en-US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5" name="图片 4" descr="播仔素材库【1】014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0974070" y="5403850"/>
            <a:ext cx="1365885" cy="1365885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zh-CN" altLang="en-US"/>
              <a:t>步骤</a:t>
            </a:r>
            <a:r>
              <a:rPr lang="en-US" altLang="zh-CN"/>
              <a:t>7</a:t>
            </a:r>
            <a:r>
              <a:t>：启动</a:t>
            </a:r>
            <a:r>
              <a:rPr lang="en-US" altLang="zh-CN"/>
              <a:t>Hive</a:t>
            </a:r>
            <a:r>
              <a:t>（使用</a:t>
            </a:r>
            <a:r>
              <a:rPr lang="en-US" altLang="zh-CN"/>
              <a:t>Hadoop</a:t>
            </a:r>
            <a:r>
              <a:t>用户）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确保</a:t>
            </a:r>
            <a:r>
              <a:rPr lang="en-US" altLang="zh-CN"/>
              <a:t>Hive</a:t>
            </a:r>
            <a:r>
              <a:rPr lang="zh-CN" altLang="en-US"/>
              <a:t>文件夹所属为</a:t>
            </a:r>
            <a:r>
              <a:rPr lang="en-US" altLang="zh-CN"/>
              <a:t>hadoop</a:t>
            </a:r>
            <a:r>
              <a:rPr lang="zh-CN" altLang="en-US"/>
              <a:t>用户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创建一个</a:t>
            </a:r>
            <a:r>
              <a:rPr lang="en-US" altLang="zh-CN"/>
              <a:t>hive</a:t>
            </a:r>
            <a:r>
              <a:rPr lang="zh-CN" altLang="en-US"/>
              <a:t>的日志文件夹：</a:t>
            </a:r>
            <a:r>
              <a:rPr lang="en-US" altLang="zh-CN"/>
              <a:t> </a:t>
            </a:r>
            <a:endParaRPr lang="en-US" altLang="zh-CN"/>
          </a:p>
          <a:p>
            <a:pPr>
              <a:buFont typeface="Arial" panose="020B0604020202020204" pitchFamily="34" charset="0"/>
            </a:pPr>
            <a:r>
              <a:rPr lang="en-US" altLang="zh-CN">
                <a:solidFill>
                  <a:schemeClr val="accent6">
                    <a:lumMod val="50000"/>
                  </a:schemeClr>
                </a:solidFill>
                <a:latin typeface="Consolas" panose="020B0609020204030204" charset="0"/>
                <a:cs typeface="Consolas" panose="020B0609020204030204" charset="0"/>
              </a:rPr>
              <a:t>mkdir </a:t>
            </a:r>
            <a:r>
              <a:rPr lang="en-US" altLang="zh-CN">
                <a:solidFill>
                  <a:schemeClr val="accent6">
                    <a:lumMod val="50000"/>
                  </a:schemeClr>
                </a:solidFill>
                <a:latin typeface="Consolas" panose="020B0609020204030204" charset="0"/>
                <a:cs typeface="Consolas" panose="020B0609020204030204" charset="0"/>
                <a:sym typeface="+mn-ea"/>
              </a:rPr>
              <a:t>/export/server/hive/</a:t>
            </a:r>
            <a:r>
              <a:rPr lang="en-US" altLang="zh-CN">
                <a:solidFill>
                  <a:schemeClr val="accent6">
                    <a:lumMod val="50000"/>
                  </a:schemeClr>
                </a:solidFill>
                <a:latin typeface="Consolas" panose="020B0609020204030204" charset="0"/>
                <a:cs typeface="Consolas" panose="020B0609020204030204" charset="0"/>
              </a:rPr>
              <a:t>logs</a:t>
            </a:r>
            <a:endParaRPr lang="zh-CN" altLang="en-US">
              <a:solidFill>
                <a:schemeClr val="accent6">
                  <a:lumMod val="50000"/>
                </a:schemeClr>
              </a:solidFill>
              <a:latin typeface="Consolas" panose="020B0609020204030204" charset="0"/>
              <a:cs typeface="Consolas" panose="020B060902020403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启动元数据管理服务（必须启动，否则无法工作）</a:t>
            </a:r>
            <a:endParaRPr lang="zh-CN" altLang="en-US"/>
          </a:p>
          <a:p>
            <a:pPr algn="l">
              <a:buClrTx/>
              <a:buSzTx/>
              <a:buFont typeface="Arial" panose="020B0604020202020204" pitchFamily="34" charset="0"/>
              <a:buNone/>
            </a:pPr>
            <a:r>
              <a:rPr lang="en-US" altLang="zh-CN">
                <a:solidFill>
                  <a:schemeClr val="accent6">
                    <a:lumMod val="50000"/>
                  </a:schemeClr>
                </a:solidFill>
                <a:latin typeface="Consolas" panose="020B0609020204030204" charset="0"/>
                <a:cs typeface="Consolas" panose="020B0609020204030204" charset="0"/>
              </a:rPr>
              <a:t>前台启动：bin/hive --service metastore </a:t>
            </a:r>
            <a:endParaRPr lang="en-US" altLang="zh-CN">
              <a:solidFill>
                <a:schemeClr val="accent6">
                  <a:lumMod val="50000"/>
                </a:schemeClr>
              </a:solidFill>
              <a:latin typeface="Consolas" panose="020B0609020204030204" charset="0"/>
              <a:cs typeface="Consolas" panose="020B0609020204030204" charset="0"/>
            </a:endParaRPr>
          </a:p>
          <a:p>
            <a:pPr algn="l">
              <a:buClrTx/>
              <a:buSzTx/>
              <a:buFont typeface="Arial" panose="020B0604020202020204" pitchFamily="34" charset="0"/>
              <a:buNone/>
            </a:pPr>
            <a:r>
              <a:rPr lang="en-US" altLang="zh-CN">
                <a:solidFill>
                  <a:schemeClr val="accent6">
                    <a:lumMod val="50000"/>
                  </a:schemeClr>
                </a:solidFill>
                <a:latin typeface="Consolas" panose="020B0609020204030204" charset="0"/>
                <a:cs typeface="Consolas" panose="020B0609020204030204" charset="0"/>
              </a:rPr>
              <a:t>后台启动：nohup </a:t>
            </a:r>
            <a:r>
              <a:rPr lang="en-US" altLang="zh-CN">
                <a:solidFill>
                  <a:schemeClr val="accent6">
                    <a:lumMod val="50000"/>
                  </a:schemeClr>
                </a:solidFill>
                <a:latin typeface="Consolas" panose="020B0609020204030204" charset="0"/>
                <a:cs typeface="Consolas" panose="020B0609020204030204" charset="0"/>
                <a:sym typeface="+mn-ea"/>
              </a:rPr>
              <a:t>bin/hive --service metastore &gt;&gt; logs/metastore.log 2&gt;&amp;1 &amp;</a:t>
            </a:r>
            <a:endParaRPr lang="en-US" altLang="zh-CN">
              <a:solidFill>
                <a:schemeClr val="accent6">
                  <a:lumMod val="50000"/>
                </a:schemeClr>
              </a:solidFill>
              <a:latin typeface="Consolas" panose="020B0609020204030204" charset="0"/>
              <a:cs typeface="Consolas" panose="020B0609020204030204" charset="0"/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启动客户端，二选一（当前先选择</a:t>
            </a:r>
            <a:r>
              <a:rPr lang="en-US" altLang="zh-CN"/>
              <a:t>Hive Shell</a:t>
            </a:r>
            <a:r>
              <a:rPr lang="zh-CN" altLang="en-US"/>
              <a:t>方式）</a:t>
            </a:r>
            <a:endParaRPr lang="zh-CN" altLang="en-US"/>
          </a:p>
          <a:p>
            <a:pPr algn="l">
              <a:buClrTx/>
              <a:buSzTx/>
              <a:buFont typeface="Arial" panose="020B0604020202020204" pitchFamily="34" charset="0"/>
            </a:pPr>
            <a:r>
              <a:rPr lang="en-US" altLang="zh-CN">
                <a:solidFill>
                  <a:schemeClr val="accent6">
                    <a:lumMod val="50000"/>
                  </a:schemeClr>
                </a:solidFill>
                <a:latin typeface="Consolas" panose="020B0609020204030204" charset="0"/>
                <a:cs typeface="Consolas" panose="020B0609020204030204" charset="0"/>
              </a:rPr>
              <a:t>Hive Shell方式（可以直接写SQL）： bin/hive</a:t>
            </a:r>
            <a:endParaRPr lang="en-US" altLang="zh-CN">
              <a:solidFill>
                <a:schemeClr val="accent6">
                  <a:lumMod val="50000"/>
                </a:schemeClr>
              </a:solidFill>
              <a:latin typeface="Consolas" panose="020B0609020204030204" charset="0"/>
              <a:cs typeface="Consolas" panose="020B0609020204030204" charset="0"/>
            </a:endParaRPr>
          </a:p>
          <a:p>
            <a:pPr algn="l">
              <a:buClrTx/>
              <a:buSzTx/>
              <a:buFont typeface="Arial" panose="020B0604020202020204" pitchFamily="34" charset="0"/>
            </a:pPr>
            <a:r>
              <a:rPr lang="en-US" altLang="zh-CN">
                <a:solidFill>
                  <a:schemeClr val="accent6">
                    <a:lumMod val="50000"/>
                  </a:schemeClr>
                </a:solidFill>
                <a:latin typeface="Consolas" panose="020B0609020204030204" charset="0"/>
                <a:cs typeface="Consolas" panose="020B0609020204030204" charset="0"/>
              </a:rPr>
              <a:t>Hive ThriftServer方式（不可直接写SQL，需要外部客户端链接使用）： bin/hive --service hiveserver2</a:t>
            </a:r>
            <a:endParaRPr lang="en-US" altLang="zh-CN">
              <a:solidFill>
                <a:schemeClr val="accent6">
                  <a:lumMod val="50000"/>
                </a:schemeClr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pic>
        <p:nvPicPr>
          <p:cNvPr id="8" name="图片 7" descr="播仔素材库【1】015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0621010" y="4903470"/>
            <a:ext cx="1777365" cy="177736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zh-CN" altLang="en-US"/>
              <a:t>分布式</a:t>
            </a:r>
            <a:r>
              <a:rPr lang="en-US" altLang="zh-CN"/>
              <a:t>SQL</a:t>
            </a:r>
            <a:r>
              <a:t>计算</a:t>
            </a:r>
          </a:p>
        </p:txBody>
      </p:sp>
      <p:sp>
        <p:nvSpPr>
          <p:cNvPr id="4" name="矩形 3"/>
          <p:cNvSpPr/>
          <p:nvPr/>
        </p:nvSpPr>
        <p:spPr>
          <a:xfrm>
            <a:off x="3324225" y="4509135"/>
            <a:ext cx="5472430" cy="11518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数据的统计分析</a:t>
            </a:r>
            <a:endParaRPr lang="zh-CN" altLang="en-US"/>
          </a:p>
        </p:txBody>
      </p:sp>
      <p:pic>
        <p:nvPicPr>
          <p:cNvPr id="9" name="图片 8" descr="java-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59785" y="2564765"/>
            <a:ext cx="2244725" cy="1166495"/>
          </a:xfrm>
          <a:prstGeom prst="rect">
            <a:avLst/>
          </a:prstGeom>
        </p:spPr>
      </p:pic>
      <p:pic>
        <p:nvPicPr>
          <p:cNvPr id="11" name="图片 10" descr="Python LOGO"/>
          <p:cNvPicPr>
            <a:picLocks noChangeAspect="1"/>
          </p:cNvPicPr>
          <p:nvPr/>
        </p:nvPicPr>
        <p:blipFill>
          <a:blip r:embed="rId2"/>
          <a:srcRect l="23104" t="32199" r="26662" b="43751"/>
          <a:stretch>
            <a:fillRect/>
          </a:stretch>
        </p:blipFill>
        <p:spPr>
          <a:xfrm>
            <a:off x="3575685" y="3789045"/>
            <a:ext cx="1787525" cy="481330"/>
          </a:xfrm>
          <a:prstGeom prst="rect">
            <a:avLst/>
          </a:prstGeom>
        </p:spPr>
      </p:pic>
      <p:pic>
        <p:nvPicPr>
          <p:cNvPr id="12" name="图片 11" descr="sql-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8480" y="2853055"/>
            <a:ext cx="1482725" cy="1482725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3284220" y="2564765"/>
            <a:ext cx="2811780" cy="3630295"/>
          </a:xfrm>
          <a:prstGeom prst="rect">
            <a:avLst/>
          </a:prstGeom>
          <a:noFill/>
          <a:ln w="12700" cmpd="sng">
            <a:solidFill>
              <a:schemeClr val="accent1">
                <a:shade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1"/>
          <a:p>
            <a:pPr algn="ctr"/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编程语言</a:t>
            </a: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6168390" y="2564765"/>
            <a:ext cx="2694940" cy="3630295"/>
          </a:xfrm>
          <a:prstGeom prst="rect">
            <a:avLst/>
          </a:prstGeom>
          <a:noFill/>
          <a:ln w="12700" cmpd="sng">
            <a:solidFill>
              <a:schemeClr val="accent1">
                <a:shade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1"/>
          <a:p>
            <a:pPr algn="ctr"/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</a:rPr>
              <a:t>SQL</a:t>
            </a:r>
            <a:endParaRPr lang="en-US" altLang="zh-CN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" name="图片 2" descr="播仔素材库【1】017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60050" y="4869180"/>
            <a:ext cx="1797685" cy="17976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126355" y="1266190"/>
            <a:ext cx="6822440" cy="4728845"/>
          </a:xfrm>
        </p:spPr>
        <p:txBody>
          <a:bodyPr/>
          <a:p>
            <a:pPr marL="0" indent="0">
              <a:buNone/>
            </a:pPr>
            <a:r>
              <a:rPr lang="zh-CN"/>
              <a:t>部署</a:t>
            </a:r>
            <a:r>
              <a:rPr lang="en-US" altLang="zh-CN"/>
              <a:t>Hive</a:t>
            </a:r>
            <a:r>
              <a:rPr lang="zh-CN" altLang="en-US"/>
              <a:t>的主要流程：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/>
              <a:t>部署</a:t>
            </a:r>
            <a:r>
              <a:rPr lang="en-US" altLang="zh-CN" sz="1400"/>
              <a:t>MySQL</a:t>
            </a:r>
            <a:r>
              <a:rPr lang="zh-CN" altLang="en-US" sz="1400"/>
              <a:t>数据库，并配置</a:t>
            </a:r>
            <a:r>
              <a:rPr lang="en-US" altLang="zh-CN" sz="1400"/>
              <a:t>root</a:t>
            </a:r>
            <a:r>
              <a:rPr lang="zh-CN" altLang="en-US" sz="1400"/>
              <a:t>账户密码</a:t>
            </a:r>
            <a:endParaRPr lang="zh-CN" altLang="en-US" sz="1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/>
              <a:t>下载</a:t>
            </a:r>
            <a:r>
              <a:rPr lang="en-US" altLang="zh-CN" sz="1400"/>
              <a:t>Hive</a:t>
            </a:r>
            <a:r>
              <a:rPr lang="zh-CN" altLang="en-US" sz="1400"/>
              <a:t>上传并解压和设置软链接</a:t>
            </a:r>
            <a:endParaRPr lang="zh-CN" altLang="en-US" sz="1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/>
              <a:t>下载</a:t>
            </a:r>
            <a:r>
              <a:rPr lang="en-US" altLang="zh-CN" sz="1400"/>
              <a:t>MySQL </a:t>
            </a:r>
            <a:r>
              <a:rPr lang="zh-CN" altLang="en-US" sz="1400"/>
              <a:t>驱动</a:t>
            </a:r>
            <a:r>
              <a:rPr lang="en-US" altLang="zh-CN" sz="1400"/>
              <a:t>jar</a:t>
            </a:r>
            <a:r>
              <a:rPr lang="zh-CN" altLang="en-US" sz="1400"/>
              <a:t>包放入</a:t>
            </a:r>
            <a:r>
              <a:rPr lang="en-US" altLang="zh-CN" sz="1400"/>
              <a:t>Hive</a:t>
            </a:r>
            <a:r>
              <a:rPr lang="zh-CN" altLang="en-US" sz="1400"/>
              <a:t>的</a:t>
            </a:r>
            <a:r>
              <a:rPr lang="en-US" altLang="zh-CN" sz="1400"/>
              <a:t>lib</a:t>
            </a:r>
            <a:r>
              <a:rPr lang="zh-CN" altLang="en-US" sz="1400"/>
              <a:t>目录内</a:t>
            </a:r>
            <a:endParaRPr lang="zh-CN" altLang="en-US" sz="1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/>
              <a:t>修改配置文件（</a:t>
            </a:r>
            <a:r>
              <a:rPr lang="en-US" altLang="zh-CN" sz="1400"/>
              <a:t>hive-env.sh</a:t>
            </a:r>
            <a:r>
              <a:rPr lang="zh-CN" altLang="en-US" sz="1400"/>
              <a:t>和</a:t>
            </a:r>
            <a:r>
              <a:rPr lang="en-US" altLang="zh-CN" sz="1400"/>
              <a:t>hive-site.xml</a:t>
            </a:r>
            <a:r>
              <a:rPr lang="zh-CN" altLang="en-US" sz="1400"/>
              <a:t>）</a:t>
            </a:r>
            <a:endParaRPr lang="zh-CN" altLang="en-US" sz="1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/>
              <a:t>初始化元数据库（</a:t>
            </a:r>
            <a:r>
              <a:rPr lang="en-US" altLang="zh-CN" sz="1400"/>
              <a:t>bin/schematool -initSchema -dbType mysql -verbos</a:t>
            </a:r>
            <a:r>
              <a:rPr lang="zh-CN" altLang="en-US" sz="1400"/>
              <a:t>）</a:t>
            </a:r>
            <a:endParaRPr lang="zh-CN" altLang="en-US" sz="1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/>
              <a:t>启动</a:t>
            </a:r>
            <a:r>
              <a:rPr lang="en-US" altLang="zh-CN" sz="1400"/>
              <a:t>hive</a:t>
            </a:r>
            <a:r>
              <a:rPr lang="zh-CN" altLang="en-US" sz="1400"/>
              <a:t>的</a:t>
            </a:r>
            <a:r>
              <a:rPr lang="en-US" altLang="zh-CN" sz="1400"/>
              <a:t>metastore</a:t>
            </a:r>
            <a:r>
              <a:rPr lang="zh-CN" altLang="en-US" sz="1400"/>
              <a:t>服务：</a:t>
            </a:r>
            <a:endParaRPr lang="zh-CN" altLang="en-US" sz="140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1200">
                <a:latin typeface="Source Code Pro" panose="020B0309030403020204" charset="0"/>
                <a:cs typeface="Source Code Pro" panose="020B0309030403020204" charset="0"/>
              </a:rPr>
              <a:t>前台启动：</a:t>
            </a:r>
            <a:r>
              <a:rPr lang="en-US" altLang="zh-CN" sz="1200">
                <a:latin typeface="Source Code Pro" panose="020B0309030403020204" charset="0"/>
                <a:cs typeface="Source Code Pro" panose="020B0309030403020204" charset="0"/>
              </a:rPr>
              <a:t>bin/hive --service metastore</a:t>
            </a:r>
            <a:endParaRPr lang="en-US" altLang="zh-CN" sz="1200">
              <a:latin typeface="Source Code Pro" panose="020B0309030403020204" charset="0"/>
              <a:cs typeface="Source Code Pro" panose="020B030903040302020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1200">
                <a:latin typeface="Source Code Pro" panose="020B0309030403020204" charset="0"/>
                <a:cs typeface="Source Code Pro" panose="020B0309030403020204" charset="0"/>
              </a:rPr>
              <a:t>后台启动：</a:t>
            </a:r>
            <a:r>
              <a:rPr lang="en-US" altLang="zh-CN" sz="1200">
                <a:latin typeface="Source Code Pro" panose="020B0309030403020204" charset="0"/>
                <a:cs typeface="Source Code Pro" panose="020B0309030403020204" charset="0"/>
              </a:rPr>
              <a:t>nohup bin/hive --service metastore &gt;&gt; logs/metastore.log 2&gt;&amp;1 &amp;</a:t>
            </a:r>
            <a:endParaRPr lang="en-US" altLang="zh-CN" sz="1200">
              <a:latin typeface="Source Code Pro" panose="020B0309030403020204" charset="0"/>
              <a:cs typeface="Source Code Pro" panose="020B0309030403020204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zh-CN" altLang="en-US" sz="1395"/>
              <a:t>启动</a:t>
            </a:r>
            <a:r>
              <a:rPr lang="en-US" altLang="zh-CN" sz="1395"/>
              <a:t>hive</a:t>
            </a:r>
            <a:r>
              <a:rPr lang="zh-CN" altLang="en-US" sz="1395"/>
              <a:t>命令行：</a:t>
            </a:r>
            <a:r>
              <a:rPr lang="en-US" altLang="zh-CN" sz="1395"/>
              <a:t>bin/hive</a:t>
            </a:r>
            <a:endParaRPr lang="en-US" altLang="zh-CN" sz="1395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Apache Hive 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概述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l"/>
            <a:r>
              <a:rPr lang="en-US" altLang="zh-CN" dirty="0"/>
              <a:t>模拟实现Hive功能</a:t>
            </a:r>
            <a:endParaRPr lang="en-US" altLang="zh-CN" dirty="0"/>
          </a:p>
          <a:p>
            <a:pPr algn="l"/>
            <a:r>
              <a:rPr lang="en-US" altLang="zh-CN" dirty="0"/>
              <a:t>Hive基础架构</a:t>
            </a:r>
            <a:endParaRPr lang="en-US" altLang="zh-CN" dirty="0"/>
          </a:p>
          <a:p>
            <a:r>
              <a:rPr lang="en-US" altLang="zh-CN" dirty="0">
                <a:solidFill>
                  <a:srgbClr val="FF0000"/>
                </a:solidFill>
              </a:rPr>
              <a:t>Hive</a:t>
            </a:r>
            <a:r>
              <a:rPr lang="zh-CN" altLang="en-US" dirty="0">
                <a:solidFill>
                  <a:srgbClr val="FF0000"/>
                </a:solidFill>
              </a:rPr>
              <a:t>部署</a:t>
            </a:r>
            <a:endParaRPr lang="zh-CN" altLang="en-US" dirty="0">
              <a:solidFill>
                <a:srgbClr val="FF0000"/>
              </a:solidFill>
            </a:endParaRPr>
          </a:p>
          <a:p>
            <a:r>
              <a:rPr lang="en-US" altLang="zh-CN" dirty="0">
                <a:sym typeface="+mn-ea"/>
              </a:rPr>
              <a:t>Hive</a:t>
            </a:r>
            <a:r>
              <a:rPr lang="zh-CN" altLang="en-US" dirty="0">
                <a:sym typeface="+mn-ea"/>
              </a:rPr>
              <a:t>初体验</a:t>
            </a:r>
            <a:endParaRPr lang="en-US" altLang="zh-CN" dirty="0"/>
          </a:p>
          <a:p>
            <a:r>
              <a:rPr lang="en-US" altLang="zh-CN" dirty="0"/>
              <a:t>Hive</a:t>
            </a:r>
            <a:r>
              <a:rPr lang="zh-CN" altLang="en-US" dirty="0"/>
              <a:t>客户端</a:t>
            </a:r>
            <a:endParaRPr lang="zh-CN" altLang="en-US" dirty="0"/>
          </a:p>
        </p:txBody>
      </p:sp>
      <p:pic>
        <p:nvPicPr>
          <p:cNvPr id="3" name="图形 2" descr="303b32313537333932333bbcfdcdb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605611" y="3224176"/>
            <a:ext cx="410210" cy="410210"/>
          </a:xfrm>
          <a:prstGeom prst="rect">
            <a:avLst/>
          </a:prstGeom>
        </p:spPr>
      </p:pic>
      <p:sp>
        <p:nvSpPr>
          <p:cNvPr id="4" name="左大括号 3"/>
          <p:cNvSpPr/>
          <p:nvPr/>
        </p:nvSpPr>
        <p:spPr>
          <a:xfrm>
            <a:off x="7535545" y="3068955"/>
            <a:ext cx="432435" cy="73660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8040370" y="2852420"/>
            <a:ext cx="267525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VMware</a:t>
            </a:r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虚拟机部署</a:t>
            </a:r>
            <a:endParaRPr lang="zh-CN" altLang="en-US" sz="160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040370" y="3248660"/>
            <a:ext cx="267525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sz="1600">
                <a:solidFill>
                  <a:srgbClr val="FF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阿里云部署</a:t>
            </a:r>
            <a:endParaRPr lang="zh-CN" sz="1600">
              <a:solidFill>
                <a:srgbClr val="FF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040370" y="3644900"/>
            <a:ext cx="267525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UCloud</a:t>
            </a:r>
            <a:r>
              <a:rPr lang="zh-CN" altLang="en-US" sz="16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云部署</a:t>
            </a:r>
            <a:endParaRPr lang="zh-CN" altLang="en-US" sz="160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4799965" y="404495"/>
            <a:ext cx="6298565" cy="4722495"/>
          </a:xfrm>
        </p:spPr>
        <p:txBody>
          <a:bodyPr/>
          <a:lstStyle/>
          <a:p>
            <a:r>
              <a:rPr lang="zh-CN" sz="1600" dirty="0">
                <a:solidFill>
                  <a:srgbClr val="FF0000"/>
                </a:solidFill>
              </a:rPr>
              <a:t>在阿里云中创建</a:t>
            </a:r>
            <a:r>
              <a:rPr lang="en-US" altLang="zh-CN" sz="1600" dirty="0">
                <a:solidFill>
                  <a:srgbClr val="FF0000"/>
                </a:solidFill>
              </a:rPr>
              <a:t>RDS</a:t>
            </a:r>
            <a:r>
              <a:rPr lang="zh-CN" altLang="en-US" sz="1600" dirty="0">
                <a:solidFill>
                  <a:srgbClr val="FF0000"/>
                </a:solidFill>
              </a:rPr>
              <a:t>作为</a:t>
            </a:r>
            <a:r>
              <a:rPr lang="en-US" altLang="zh-CN" sz="1600" dirty="0">
                <a:solidFill>
                  <a:srgbClr val="FF0000"/>
                </a:solidFill>
              </a:rPr>
              <a:t>Hive</a:t>
            </a:r>
            <a:r>
              <a:rPr lang="zh-CN" altLang="en-US" sz="1600" dirty="0">
                <a:solidFill>
                  <a:srgbClr val="FF0000"/>
                </a:solidFill>
              </a:rPr>
              <a:t>的元数据存储数据库</a:t>
            </a:r>
            <a:endParaRPr lang="zh-CN" sz="1600" dirty="0">
              <a:solidFill>
                <a:srgbClr val="FF0000"/>
              </a:solidFill>
            </a:endParaRPr>
          </a:p>
          <a:p>
            <a:r>
              <a:rPr lang="zh-CN" sz="1600" dirty="0">
                <a:solidFill>
                  <a:srgbClr val="FF0000"/>
                </a:solidFill>
              </a:rPr>
              <a:t>在阿里云</a:t>
            </a:r>
            <a:r>
              <a:rPr lang="zh-CN" altLang="en-US" sz="1600" dirty="0">
                <a:solidFill>
                  <a:srgbClr val="FF0000"/>
                </a:solidFill>
              </a:rPr>
              <a:t>中，</a:t>
            </a:r>
            <a:r>
              <a:rPr lang="zh-CN" sz="1600" dirty="0">
                <a:solidFill>
                  <a:srgbClr val="FF0000"/>
                </a:solidFill>
              </a:rPr>
              <a:t>完成</a:t>
            </a:r>
            <a:r>
              <a:rPr lang="en-US" altLang="zh-CN" sz="1600" dirty="0">
                <a:solidFill>
                  <a:srgbClr val="FF0000"/>
                </a:solidFill>
              </a:rPr>
              <a:t>Hive</a:t>
            </a:r>
            <a:r>
              <a:rPr lang="zh-CN" altLang="en-US" sz="1600" dirty="0">
                <a:solidFill>
                  <a:srgbClr val="FF0000"/>
                </a:solidFill>
              </a:rPr>
              <a:t>的安装部署</a:t>
            </a:r>
            <a:endParaRPr lang="zh-CN" altLang="en-US" sz="16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zh-CN" altLang="en-US"/>
              <a:t>规划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zh-CN" altLang="en-US"/>
              <a:t>云平台上均有提供</a:t>
            </a:r>
            <a:r>
              <a:rPr lang="en-US" altLang="zh-CN"/>
              <a:t>RDS</a:t>
            </a:r>
            <a:r>
              <a:rPr lang="zh-CN" altLang="en-US"/>
              <a:t>服务（Relational Database Service，关系型数据库服务），即云上的数据库。</a:t>
            </a:r>
            <a:endParaRPr lang="zh-CN" altLang="en-US"/>
          </a:p>
          <a:p>
            <a:r>
              <a:rPr lang="zh-CN" altLang="en-US"/>
              <a:t>借助云平台我们无需手动搭建</a:t>
            </a:r>
            <a:r>
              <a:rPr lang="en-US" altLang="zh-CN"/>
              <a:t>MySQL</a:t>
            </a:r>
            <a:r>
              <a:rPr lang="zh-CN" altLang="en-US"/>
              <a:t>服务，只需要简单的购买</a:t>
            </a:r>
            <a:r>
              <a:rPr lang="en-US" altLang="zh-CN"/>
              <a:t>RDS</a:t>
            </a:r>
            <a:r>
              <a:rPr lang="zh-CN" altLang="en-US"/>
              <a:t>即可（需付费）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en-US" altLang="zh-CN"/>
              <a:t>PS</a:t>
            </a:r>
            <a:r>
              <a:rPr lang="zh-CN" altLang="en-US"/>
              <a:t>：</a:t>
            </a:r>
            <a:r>
              <a:rPr lang="en-US" altLang="zh-CN"/>
              <a:t>RDS</a:t>
            </a:r>
            <a:r>
              <a:rPr lang="zh-CN" altLang="en-US"/>
              <a:t>需要额外付费，如不愿付费可以参考上一个视频中，在服务器中自行安装</a:t>
            </a:r>
            <a:r>
              <a:rPr lang="en-US" altLang="zh-CN"/>
              <a:t>MySQL</a:t>
            </a:r>
            <a:r>
              <a:rPr lang="zh-CN" altLang="en-US"/>
              <a:t>数据库。</a:t>
            </a:r>
            <a:endParaRPr lang="zh-CN" altLang="en-US"/>
          </a:p>
        </p:txBody>
      </p:sp>
      <p:graphicFrame>
        <p:nvGraphicFramePr>
          <p:cNvPr id="4" name="表格 3"/>
          <p:cNvGraphicFramePr/>
          <p:nvPr>
            <p:custDataLst>
              <p:tags r:id="rId1"/>
            </p:custDataLst>
          </p:nvPr>
        </p:nvGraphicFramePr>
        <p:xfrm>
          <a:off x="1271270" y="2924810"/>
          <a:ext cx="8533130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46245"/>
                <a:gridCol w="4286885"/>
              </a:tblGrid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服务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机器</a:t>
                      </a: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Hive</a:t>
                      </a:r>
                      <a:r>
                        <a:rPr lang="zh-CN" altLang="en-US"/>
                        <a:t>本体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部署在</a:t>
                      </a:r>
                      <a:r>
                        <a:rPr lang="en-US" altLang="zh-CN"/>
                        <a:t>node1</a:t>
                      </a:r>
                      <a:endParaRPr lang="en-US" altLang="zh-CN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MySQL</a:t>
                      </a:r>
                      <a:r>
                        <a:rPr lang="zh-CN" altLang="en-US"/>
                        <a:t>数据库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/>
                        <a:t>选择</a:t>
                      </a:r>
                      <a:r>
                        <a:rPr lang="en-US" altLang="zh-CN"/>
                        <a:t>RDS</a:t>
                      </a:r>
                      <a:endParaRPr lang="en-US" altLang="zh-CN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5" name="图片 4" descr="01 (150)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0824845" y="4972685"/>
            <a:ext cx="1602105" cy="1602105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zh-CN" altLang="en-US"/>
              <a:t>创建</a:t>
            </a:r>
            <a:r>
              <a:rPr lang="en-US" altLang="zh-CN"/>
              <a:t>RDS</a:t>
            </a:r>
            <a:endParaRPr lang="en-US" alt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zh-CN" altLang="en-US"/>
              <a:t>找到</a:t>
            </a:r>
            <a:r>
              <a:rPr lang="en-US" altLang="zh-CN"/>
              <a:t>RDS</a:t>
            </a:r>
            <a:r>
              <a:rPr lang="zh-CN" altLang="en-US"/>
              <a:t>服务，创建一个</a:t>
            </a:r>
            <a:r>
              <a:rPr lang="en-US" altLang="zh-CN"/>
              <a:t>RDS</a:t>
            </a:r>
            <a:r>
              <a:rPr lang="zh-CN" altLang="en-US"/>
              <a:t>实例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67080" y="2204720"/>
            <a:ext cx="2320290" cy="399288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3935730" y="3140710"/>
            <a:ext cx="7124700" cy="2028825"/>
          </a:xfrm>
          <a:prstGeom prst="rect">
            <a:avLst/>
          </a:prstGeom>
        </p:spPr>
      </p:pic>
      <p:pic>
        <p:nvPicPr>
          <p:cNvPr id="8" name="图片 7" descr="播仔素材库【1】015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0621010" y="4903470"/>
            <a:ext cx="1777365" cy="1777365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>
                <a:sym typeface="+mn-ea"/>
              </a:rPr>
              <a:t>创建</a:t>
            </a:r>
            <a:r>
              <a:rPr lang="en-US" altLang="zh-CN">
                <a:sym typeface="+mn-ea"/>
              </a:rPr>
              <a:t>RDS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zh-CN" altLang="en-US"/>
              <a:t>配置基本属性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67080" y="2060575"/>
            <a:ext cx="7828915" cy="4585335"/>
          </a:xfrm>
          <a:prstGeom prst="rect">
            <a:avLst/>
          </a:prstGeom>
        </p:spPr>
      </p:pic>
      <p:pic>
        <p:nvPicPr>
          <p:cNvPr id="6" name="图片 5" descr="播仔素材库【1】011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0895965" y="5130165"/>
            <a:ext cx="1492885" cy="1492885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>
                <a:sym typeface="+mn-ea"/>
              </a:rPr>
              <a:t>创建</a:t>
            </a:r>
            <a:r>
              <a:rPr lang="en-US" altLang="zh-CN">
                <a:sym typeface="+mn-ea"/>
              </a:rPr>
              <a:t>RDS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zh-CN" altLang="en-US"/>
              <a:t>配置基本属性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10565" y="2277110"/>
            <a:ext cx="6583680" cy="3782695"/>
          </a:xfrm>
          <a:prstGeom prst="rect">
            <a:avLst/>
          </a:prstGeom>
        </p:spPr>
      </p:pic>
      <p:pic>
        <p:nvPicPr>
          <p:cNvPr id="5" name="图片 4" descr="01 (150)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0824845" y="4972685"/>
            <a:ext cx="1602105" cy="1602105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>
                <a:sym typeface="+mn-ea"/>
              </a:rPr>
              <a:t>创建</a:t>
            </a:r>
            <a:r>
              <a:rPr lang="en-US" altLang="zh-CN">
                <a:sym typeface="+mn-ea"/>
              </a:rPr>
              <a:t>RDS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zh-CN" altLang="en-US"/>
              <a:t>配置基本属性</a:t>
            </a:r>
            <a:endParaRPr lang="zh-CN" altLang="en-US"/>
          </a:p>
        </p:txBody>
      </p:sp>
      <p:pic>
        <p:nvPicPr>
          <p:cNvPr id="7" name="图片 6" descr="播仔素材库【1】030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0621010" y="5071110"/>
            <a:ext cx="1570990" cy="15709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767080" y="2277110"/>
            <a:ext cx="9357995" cy="4148455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zh-CN" altLang="en-US"/>
              <a:t>创建RDS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zh-CN" altLang="en-US"/>
              <a:t>确认订单信息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67080" y="2204720"/>
            <a:ext cx="8984615" cy="4269740"/>
          </a:xfrm>
          <a:prstGeom prst="rect">
            <a:avLst/>
          </a:prstGeom>
        </p:spPr>
      </p:pic>
      <p:pic>
        <p:nvPicPr>
          <p:cNvPr id="5" name="图片 4" descr="播仔素材库【1】031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0863580" y="4982210"/>
            <a:ext cx="1630680" cy="163068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>
                <a:sym typeface="+mn-ea"/>
              </a:rPr>
              <a:t>创建RDS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zh-CN" altLang="en-US"/>
              <a:t>等待约</a:t>
            </a:r>
            <a:r>
              <a:rPr lang="en-US" altLang="zh-CN"/>
              <a:t>5</a:t>
            </a:r>
            <a:r>
              <a:rPr lang="zh-CN" altLang="en-US"/>
              <a:t>分钟左右即可</a:t>
            </a:r>
            <a:r>
              <a:rPr lang="zh-CN" altLang="en-US">
                <a:sym typeface="+mn-ea"/>
              </a:rPr>
              <a:t>完成创建。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091305" y="2132965"/>
            <a:ext cx="4010025" cy="27241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767080" y="4857115"/>
            <a:ext cx="10708640" cy="107569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zh-CN" altLang="en-US"/>
              <a:t>分布式</a:t>
            </a:r>
            <a:r>
              <a:rPr lang="en-US" altLang="zh-CN"/>
              <a:t>SQL</a:t>
            </a:r>
            <a:r>
              <a:t>计算</a:t>
            </a:r>
          </a:p>
        </p:txBody>
      </p:sp>
      <p:sp>
        <p:nvSpPr>
          <p:cNvPr id="4" name="矩形 3"/>
          <p:cNvSpPr/>
          <p:nvPr/>
        </p:nvSpPr>
        <p:spPr>
          <a:xfrm>
            <a:off x="675005" y="4077335"/>
            <a:ext cx="5472430" cy="11518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ym typeface="+mn-ea"/>
              </a:rPr>
              <a:t>数据的统计分析</a:t>
            </a:r>
            <a:endParaRPr lang="zh-CN" altLang="en-US"/>
          </a:p>
        </p:txBody>
      </p:sp>
      <p:pic>
        <p:nvPicPr>
          <p:cNvPr id="9" name="图片 8" descr="java-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0565" y="2132965"/>
            <a:ext cx="2244725" cy="1166495"/>
          </a:xfrm>
          <a:prstGeom prst="rect">
            <a:avLst/>
          </a:prstGeom>
        </p:spPr>
      </p:pic>
      <p:pic>
        <p:nvPicPr>
          <p:cNvPr id="11" name="图片 10" descr="Python LOGO"/>
          <p:cNvPicPr>
            <a:picLocks noChangeAspect="1"/>
          </p:cNvPicPr>
          <p:nvPr/>
        </p:nvPicPr>
        <p:blipFill>
          <a:blip r:embed="rId2"/>
          <a:srcRect l="23104" t="32199" r="26662" b="43751"/>
          <a:stretch>
            <a:fillRect/>
          </a:stretch>
        </p:blipFill>
        <p:spPr>
          <a:xfrm>
            <a:off x="926465" y="3357245"/>
            <a:ext cx="1787525" cy="481330"/>
          </a:xfrm>
          <a:prstGeom prst="rect">
            <a:avLst/>
          </a:prstGeom>
        </p:spPr>
      </p:pic>
      <p:pic>
        <p:nvPicPr>
          <p:cNvPr id="12" name="图片 11" descr="sql-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9260" y="2421255"/>
            <a:ext cx="1482725" cy="1482725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635000" y="2132965"/>
            <a:ext cx="2811780" cy="3630295"/>
          </a:xfrm>
          <a:prstGeom prst="rect">
            <a:avLst/>
          </a:prstGeom>
          <a:noFill/>
          <a:ln w="12700" cmpd="sng">
            <a:solidFill>
              <a:schemeClr val="accent1">
                <a:shade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1"/>
          <a:p>
            <a:pPr algn="ctr"/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编程语言</a:t>
            </a: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519170" y="2132965"/>
            <a:ext cx="2694940" cy="3630295"/>
          </a:xfrm>
          <a:prstGeom prst="rect">
            <a:avLst/>
          </a:prstGeom>
          <a:noFill/>
          <a:ln w="12700" cmpd="sng">
            <a:solidFill>
              <a:schemeClr val="accent1">
                <a:shade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1"/>
          <a:p>
            <a:pPr algn="ctr"/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</a:rPr>
              <a:t>SQL</a:t>
            </a:r>
            <a:endParaRPr lang="en-US" altLang="zh-CN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311900" y="3357245"/>
            <a:ext cx="5662295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对数据进行统计分析，</a:t>
            </a:r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SQL</a:t>
            </a:r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是目前最为方便的编程工具。</a:t>
            </a:r>
            <a:endParaRPr lang="zh-CN" altLang="en-US" sz="160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endParaRPr lang="zh-CN" altLang="en-US" sz="160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大数据体系中充斥着非常多的统计分析场景</a:t>
            </a:r>
            <a:endParaRPr lang="zh-CN" altLang="en-US" sz="160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所以，使用</a:t>
            </a:r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SQL</a:t>
            </a:r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去处理数据，在大数据中也是有极大的需求的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。</a:t>
            </a: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5" name="图片 4" descr="01 (50)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0732770" y="4912360"/>
            <a:ext cx="1744980" cy="17449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zh-CN" altLang="en-US"/>
              <a:t>配置</a:t>
            </a:r>
            <a:r>
              <a:rPr lang="en-US" altLang="zh-CN"/>
              <a:t>Hive</a:t>
            </a:r>
            <a:endParaRPr lang="en-US" alt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zh-CN" altLang="en-US"/>
              <a:t>完成</a:t>
            </a:r>
            <a:r>
              <a:rPr lang="en-US" altLang="zh-CN"/>
              <a:t>MySQL</a:t>
            </a:r>
            <a:r>
              <a:rPr lang="zh-CN" altLang="en-US"/>
              <a:t>的</a:t>
            </a:r>
            <a:r>
              <a:rPr lang="en-US" altLang="zh-CN"/>
              <a:t>RDS</a:t>
            </a:r>
            <a:r>
              <a:rPr lang="zh-CN" altLang="en-US"/>
              <a:t>创建后即可配置</a:t>
            </a:r>
            <a:r>
              <a:rPr lang="en-US" altLang="zh-CN"/>
              <a:t>Hive</a:t>
            </a:r>
            <a:endParaRPr lang="en-US" altLang="zh-CN"/>
          </a:p>
          <a:p>
            <a:r>
              <a:rPr lang="zh-CN" altLang="en-US"/>
              <a:t>详细的配置过程略，和在</a:t>
            </a:r>
            <a:r>
              <a:rPr lang="en-US" altLang="zh-CN"/>
              <a:t>VMware</a:t>
            </a:r>
            <a:r>
              <a:rPr lang="zh-CN" altLang="en-US"/>
              <a:t>虚拟机中的步骤完全一致。</a:t>
            </a:r>
            <a:endParaRPr lang="zh-CN" altLang="en-US"/>
          </a:p>
          <a:p>
            <a:r>
              <a:rPr lang="zh-CN" altLang="en-US">
                <a:solidFill>
                  <a:srgbClr val="FF0000"/>
                </a:solidFill>
              </a:rPr>
              <a:t>需要注意的是，在</a:t>
            </a:r>
            <a:r>
              <a:rPr lang="en-US" altLang="zh-CN">
                <a:solidFill>
                  <a:srgbClr val="FF0000"/>
                </a:solidFill>
              </a:rPr>
              <a:t>hive-site.xml</a:t>
            </a:r>
            <a:r>
              <a:rPr lang="zh-CN" altLang="en-US">
                <a:solidFill>
                  <a:srgbClr val="FF0000"/>
                </a:solidFill>
              </a:rPr>
              <a:t>中配置</a:t>
            </a:r>
            <a:r>
              <a:rPr lang="en-US" altLang="zh-CN">
                <a:solidFill>
                  <a:srgbClr val="FF0000"/>
                </a:solidFill>
              </a:rPr>
              <a:t>MySQL</a:t>
            </a:r>
            <a:r>
              <a:rPr lang="zh-CN" altLang="en-US">
                <a:solidFill>
                  <a:srgbClr val="FF0000"/>
                </a:solidFill>
              </a:rPr>
              <a:t>链接地址和账户密码的时候，要和</a:t>
            </a:r>
            <a:r>
              <a:rPr lang="en-US" altLang="zh-CN">
                <a:solidFill>
                  <a:srgbClr val="FF0000"/>
                </a:solidFill>
              </a:rPr>
              <a:t>RDS</a:t>
            </a:r>
            <a:r>
              <a:rPr lang="zh-CN" altLang="en-US">
                <a:solidFill>
                  <a:srgbClr val="FF0000"/>
                </a:solidFill>
              </a:rPr>
              <a:t>的信息一致。</a:t>
            </a:r>
            <a:endParaRPr lang="zh-CN" altLang="en-US">
              <a:solidFill>
                <a:srgbClr val="FF0000"/>
              </a:solidFill>
            </a:endParaRPr>
          </a:p>
          <a:p>
            <a:r>
              <a:rPr lang="zh-CN" altLang="en-US">
                <a:solidFill>
                  <a:srgbClr val="FF0000"/>
                </a:solidFill>
              </a:rPr>
              <a:t>如下图，在实例详情中查看内网连接地址：</a:t>
            </a:r>
            <a:endParaRPr lang="zh-CN" altLang="en-US">
              <a:solidFill>
                <a:srgbClr val="FF000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67080" y="3644900"/>
            <a:ext cx="6719570" cy="2232025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Apache Hive 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概述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l"/>
            <a:r>
              <a:rPr lang="en-US" altLang="zh-CN" dirty="0"/>
              <a:t>模拟实现Hive功能</a:t>
            </a:r>
            <a:endParaRPr lang="en-US" altLang="zh-CN" dirty="0"/>
          </a:p>
          <a:p>
            <a:pPr algn="l"/>
            <a:r>
              <a:rPr lang="en-US" altLang="zh-CN" dirty="0"/>
              <a:t>Hive基础架构</a:t>
            </a:r>
            <a:endParaRPr lang="en-US" altLang="zh-CN" dirty="0"/>
          </a:p>
          <a:p>
            <a:r>
              <a:rPr lang="en-US" altLang="zh-CN" dirty="0">
                <a:solidFill>
                  <a:srgbClr val="FF0000"/>
                </a:solidFill>
              </a:rPr>
              <a:t>Hive</a:t>
            </a:r>
            <a:r>
              <a:rPr lang="zh-CN" altLang="en-US" dirty="0">
                <a:solidFill>
                  <a:srgbClr val="FF0000"/>
                </a:solidFill>
              </a:rPr>
              <a:t>部署</a:t>
            </a:r>
            <a:endParaRPr lang="zh-CN" altLang="en-US" dirty="0">
              <a:solidFill>
                <a:srgbClr val="FF0000"/>
              </a:solidFill>
            </a:endParaRPr>
          </a:p>
          <a:p>
            <a:r>
              <a:rPr lang="en-US" altLang="zh-CN" dirty="0">
                <a:sym typeface="+mn-ea"/>
              </a:rPr>
              <a:t>Hive</a:t>
            </a:r>
            <a:r>
              <a:rPr lang="zh-CN" altLang="en-US" dirty="0">
                <a:sym typeface="+mn-ea"/>
              </a:rPr>
              <a:t>初体验</a:t>
            </a:r>
            <a:endParaRPr lang="en-US" altLang="zh-CN" dirty="0"/>
          </a:p>
          <a:p>
            <a:r>
              <a:rPr lang="en-US" altLang="zh-CN" dirty="0"/>
              <a:t>Hive</a:t>
            </a:r>
            <a:r>
              <a:rPr lang="zh-CN" altLang="en-US" dirty="0"/>
              <a:t>客户端</a:t>
            </a:r>
            <a:endParaRPr lang="zh-CN" altLang="en-US" dirty="0"/>
          </a:p>
        </p:txBody>
      </p:sp>
      <p:pic>
        <p:nvPicPr>
          <p:cNvPr id="3" name="图形 2" descr="303b32313537333932333bbcfdcdb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605611" y="3224176"/>
            <a:ext cx="410210" cy="410210"/>
          </a:xfrm>
          <a:prstGeom prst="rect">
            <a:avLst/>
          </a:prstGeom>
        </p:spPr>
      </p:pic>
      <p:sp>
        <p:nvSpPr>
          <p:cNvPr id="4" name="左大括号 3"/>
          <p:cNvSpPr/>
          <p:nvPr/>
        </p:nvSpPr>
        <p:spPr>
          <a:xfrm>
            <a:off x="7535545" y="3068955"/>
            <a:ext cx="432435" cy="73660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8040370" y="2852420"/>
            <a:ext cx="267525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VMware</a:t>
            </a:r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虚拟机部署</a:t>
            </a:r>
            <a:endParaRPr lang="zh-CN" altLang="en-US" sz="160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040370" y="3248660"/>
            <a:ext cx="267525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阿里云部署</a:t>
            </a:r>
            <a:endParaRPr lang="zh-CN" sz="160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040370" y="3644900"/>
            <a:ext cx="267525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>
                <a:solidFill>
                  <a:srgbClr val="FF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UCloud</a:t>
            </a:r>
            <a:r>
              <a:rPr lang="zh-CN" altLang="en-US" sz="1600">
                <a:solidFill>
                  <a:srgbClr val="FF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云部署</a:t>
            </a:r>
            <a:endParaRPr lang="zh-CN" altLang="en-US" sz="1600">
              <a:solidFill>
                <a:srgbClr val="FF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4799965" y="404495"/>
            <a:ext cx="6298565" cy="4722495"/>
          </a:xfrm>
        </p:spPr>
        <p:txBody>
          <a:bodyPr/>
          <a:lstStyle/>
          <a:p>
            <a:r>
              <a:rPr lang="zh-CN" sz="1600" dirty="0">
                <a:solidFill>
                  <a:srgbClr val="FF0000"/>
                </a:solidFill>
              </a:rPr>
              <a:t>在</a:t>
            </a:r>
            <a:r>
              <a:rPr lang="en-US" altLang="zh-CN" sz="1600" dirty="0">
                <a:solidFill>
                  <a:srgbClr val="FF0000"/>
                </a:solidFill>
              </a:rPr>
              <a:t>UCloud</a:t>
            </a:r>
            <a:r>
              <a:rPr lang="zh-CN" altLang="en-US" sz="1600" dirty="0">
                <a:solidFill>
                  <a:srgbClr val="FF0000"/>
                </a:solidFill>
              </a:rPr>
              <a:t>云</a:t>
            </a:r>
            <a:r>
              <a:rPr lang="zh-CN" sz="1600" dirty="0">
                <a:solidFill>
                  <a:srgbClr val="FF0000"/>
                </a:solidFill>
              </a:rPr>
              <a:t>中创建</a:t>
            </a:r>
            <a:r>
              <a:rPr lang="en-US" altLang="zh-CN" sz="1600" dirty="0">
                <a:solidFill>
                  <a:srgbClr val="FF0000"/>
                </a:solidFill>
              </a:rPr>
              <a:t>UDB</a:t>
            </a:r>
            <a:r>
              <a:rPr lang="zh-CN" altLang="en-US" sz="1600" dirty="0">
                <a:solidFill>
                  <a:srgbClr val="FF0000"/>
                </a:solidFill>
              </a:rPr>
              <a:t>作为</a:t>
            </a:r>
            <a:r>
              <a:rPr lang="en-US" altLang="zh-CN" sz="1600" dirty="0">
                <a:solidFill>
                  <a:srgbClr val="FF0000"/>
                </a:solidFill>
              </a:rPr>
              <a:t>Hive</a:t>
            </a:r>
            <a:r>
              <a:rPr lang="zh-CN" altLang="en-US" sz="1600" dirty="0">
                <a:solidFill>
                  <a:srgbClr val="FF0000"/>
                </a:solidFill>
              </a:rPr>
              <a:t>的元数据存储数据库</a:t>
            </a:r>
            <a:endParaRPr lang="zh-CN" sz="1600" dirty="0">
              <a:solidFill>
                <a:srgbClr val="FF0000"/>
              </a:solidFill>
            </a:endParaRPr>
          </a:p>
          <a:p>
            <a:r>
              <a:rPr lang="zh-CN" sz="1600" dirty="0">
                <a:solidFill>
                  <a:srgbClr val="FF0000"/>
                </a:solidFill>
              </a:rPr>
              <a:t>在</a:t>
            </a:r>
            <a:r>
              <a:rPr lang="en-US" altLang="zh-CN" sz="1600" dirty="0">
                <a:solidFill>
                  <a:srgbClr val="FF0000"/>
                </a:solidFill>
                <a:sym typeface="+mn-ea"/>
              </a:rPr>
              <a:t>UCloud</a:t>
            </a:r>
            <a:r>
              <a:rPr lang="zh-CN" altLang="en-US" sz="1600" dirty="0">
                <a:solidFill>
                  <a:srgbClr val="FF0000"/>
                </a:solidFill>
                <a:sym typeface="+mn-ea"/>
              </a:rPr>
              <a:t>云</a:t>
            </a:r>
            <a:r>
              <a:rPr lang="zh-CN" altLang="en-US" sz="1600" dirty="0">
                <a:solidFill>
                  <a:srgbClr val="FF0000"/>
                </a:solidFill>
              </a:rPr>
              <a:t>中，</a:t>
            </a:r>
            <a:r>
              <a:rPr lang="zh-CN" sz="1600" dirty="0">
                <a:solidFill>
                  <a:srgbClr val="FF0000"/>
                </a:solidFill>
              </a:rPr>
              <a:t>完成</a:t>
            </a:r>
            <a:r>
              <a:rPr lang="en-US" altLang="zh-CN" sz="1600" dirty="0">
                <a:solidFill>
                  <a:srgbClr val="FF0000"/>
                </a:solidFill>
              </a:rPr>
              <a:t>Hive</a:t>
            </a:r>
            <a:r>
              <a:rPr lang="zh-CN" altLang="en-US" sz="1600" dirty="0">
                <a:solidFill>
                  <a:srgbClr val="FF0000"/>
                </a:solidFill>
              </a:rPr>
              <a:t>的安装部署</a:t>
            </a:r>
            <a:endParaRPr lang="zh-CN" altLang="en-US" sz="16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zh-CN" altLang="en-US"/>
              <a:t>规划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zh-CN" altLang="en-US"/>
              <a:t>云平台上均有提供</a:t>
            </a:r>
            <a:r>
              <a:rPr lang="en-US" altLang="zh-CN"/>
              <a:t>UDB</a:t>
            </a:r>
            <a:r>
              <a:rPr lang="zh-CN" altLang="en-US"/>
              <a:t>服务（</a:t>
            </a:r>
            <a:r>
              <a:rPr lang="en-US" altLang="zh-CN"/>
              <a:t>UCloud Database</a:t>
            </a:r>
            <a:r>
              <a:rPr lang="zh-CN" altLang="en-US"/>
              <a:t>），即云上的数据库（同阿里云</a:t>
            </a:r>
            <a:r>
              <a:rPr lang="en-US" altLang="zh-CN"/>
              <a:t>RDS</a:t>
            </a:r>
            <a:r>
              <a:rPr lang="zh-CN" altLang="en-US"/>
              <a:t>是一个概念）。</a:t>
            </a:r>
            <a:endParaRPr lang="zh-CN" altLang="en-US"/>
          </a:p>
          <a:p>
            <a:r>
              <a:rPr lang="zh-CN" altLang="en-US"/>
              <a:t>借助云平台我们无需手动搭建</a:t>
            </a:r>
            <a:r>
              <a:rPr lang="en-US" altLang="zh-CN"/>
              <a:t>MySQL</a:t>
            </a:r>
            <a:r>
              <a:rPr lang="zh-CN" altLang="en-US"/>
              <a:t>服务，只需要简单的购买</a:t>
            </a:r>
            <a:r>
              <a:rPr lang="en-US" altLang="zh-CN"/>
              <a:t>UDB</a:t>
            </a:r>
            <a:r>
              <a:rPr lang="zh-CN" altLang="en-US"/>
              <a:t>即可（需付费）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en-US" altLang="zh-CN"/>
              <a:t>PS</a:t>
            </a:r>
            <a:r>
              <a:rPr lang="zh-CN" altLang="en-US"/>
              <a:t>：</a:t>
            </a:r>
            <a:r>
              <a:rPr lang="en-US" altLang="zh-CN"/>
              <a:t>UDB</a:t>
            </a:r>
            <a:r>
              <a:rPr lang="zh-CN" altLang="en-US"/>
              <a:t>需要额外付费，如不愿付费可以参考上一个视频中，在服务器中自行安装</a:t>
            </a:r>
            <a:r>
              <a:rPr lang="en-US" altLang="zh-CN"/>
              <a:t>MySQL</a:t>
            </a:r>
            <a:r>
              <a:rPr lang="zh-CN" altLang="en-US"/>
              <a:t>数据库。</a:t>
            </a:r>
            <a:endParaRPr lang="zh-CN" altLang="en-US"/>
          </a:p>
        </p:txBody>
      </p:sp>
      <p:graphicFrame>
        <p:nvGraphicFramePr>
          <p:cNvPr id="4" name="表格 3"/>
          <p:cNvGraphicFramePr/>
          <p:nvPr>
            <p:custDataLst>
              <p:tags r:id="rId1"/>
            </p:custDataLst>
          </p:nvPr>
        </p:nvGraphicFramePr>
        <p:xfrm>
          <a:off x="1271270" y="2924810"/>
          <a:ext cx="8533130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46245"/>
                <a:gridCol w="4286885"/>
              </a:tblGrid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服务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机器</a:t>
                      </a: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Hive</a:t>
                      </a:r>
                      <a:r>
                        <a:rPr lang="zh-CN" altLang="en-US"/>
                        <a:t>本体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部署在</a:t>
                      </a:r>
                      <a:r>
                        <a:rPr lang="en-US" altLang="zh-CN"/>
                        <a:t>node1</a:t>
                      </a:r>
                      <a:endParaRPr lang="en-US" altLang="zh-CN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MySQL</a:t>
                      </a:r>
                      <a:r>
                        <a:rPr lang="zh-CN" altLang="en-US"/>
                        <a:t>数据库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/>
                        <a:t>选择</a:t>
                      </a:r>
                      <a:r>
                        <a:rPr lang="en-US" altLang="zh-CN" sz="1800">
                          <a:sym typeface="+mn-ea"/>
                        </a:rPr>
                        <a:t>UDB</a:t>
                      </a:r>
                      <a:endParaRPr lang="en-US" altLang="zh-CN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5" name="图片 4" descr="01 (150)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0824845" y="4972685"/>
            <a:ext cx="1602105" cy="1602105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zh-CN" altLang="en-US"/>
              <a:t>创建</a:t>
            </a:r>
            <a:r>
              <a:rPr lang="en-US" altLang="zh-CN"/>
              <a:t>UDB</a:t>
            </a:r>
            <a:endParaRPr lang="en-US" alt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zh-CN" altLang="en-US"/>
              <a:t>找到</a:t>
            </a:r>
            <a:r>
              <a:rPr lang="en-US" altLang="zh-CN"/>
              <a:t>UDB</a:t>
            </a:r>
            <a:r>
              <a:rPr lang="zh-CN" altLang="en-US"/>
              <a:t>服务，创建一个</a:t>
            </a:r>
            <a:r>
              <a:rPr lang="en-US" altLang="zh-CN"/>
              <a:t>UDB</a:t>
            </a:r>
            <a:r>
              <a:rPr lang="zh-CN" altLang="en-US"/>
              <a:t>实例</a:t>
            </a:r>
            <a:endParaRPr lang="zh-CN" altLang="en-US"/>
          </a:p>
        </p:txBody>
      </p:sp>
      <p:pic>
        <p:nvPicPr>
          <p:cNvPr id="8" name="图片 7" descr="播仔素材库【1】015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0621010" y="4903470"/>
            <a:ext cx="1777365" cy="177736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767080" y="2132965"/>
            <a:ext cx="4381500" cy="423926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5800090" y="3429000"/>
            <a:ext cx="3867150" cy="154305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>
                <a:sym typeface="+mn-ea"/>
              </a:rPr>
              <a:t>创建</a:t>
            </a:r>
            <a:r>
              <a:rPr lang="en-US" altLang="zh-CN">
                <a:sym typeface="+mn-ea"/>
              </a:rPr>
              <a:t>RDS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zh-CN" altLang="en-US"/>
              <a:t>配置基本属性</a:t>
            </a:r>
            <a:endParaRPr lang="zh-CN" altLang="en-US"/>
          </a:p>
        </p:txBody>
      </p:sp>
      <p:pic>
        <p:nvPicPr>
          <p:cNvPr id="6" name="图片 5" descr="播仔素材库【1】011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0895965" y="5130165"/>
            <a:ext cx="1492885" cy="149288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767080" y="2204720"/>
            <a:ext cx="7607300" cy="359156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>
                <a:sym typeface="+mn-ea"/>
              </a:rPr>
              <a:t>创建</a:t>
            </a:r>
            <a:r>
              <a:rPr lang="en-US" altLang="zh-CN">
                <a:sym typeface="+mn-ea"/>
              </a:rPr>
              <a:t>RDS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zh-CN" altLang="en-US"/>
              <a:t>配置基本属性</a:t>
            </a:r>
            <a:endParaRPr lang="zh-CN" altLang="en-US"/>
          </a:p>
        </p:txBody>
      </p:sp>
      <p:pic>
        <p:nvPicPr>
          <p:cNvPr id="5" name="图片 4" descr="01 (150)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0824845" y="4972685"/>
            <a:ext cx="1602105" cy="160210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767080" y="2132965"/>
            <a:ext cx="4168140" cy="397002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>
                <a:sym typeface="+mn-ea"/>
              </a:rPr>
              <a:t>创建</a:t>
            </a:r>
            <a:r>
              <a:rPr lang="en-US" altLang="zh-CN">
                <a:sym typeface="+mn-ea"/>
              </a:rPr>
              <a:t>RDS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zh-CN" altLang="en-US"/>
              <a:t>创建完成</a:t>
            </a:r>
            <a:endParaRPr lang="zh-CN" altLang="en-US"/>
          </a:p>
        </p:txBody>
      </p:sp>
      <p:pic>
        <p:nvPicPr>
          <p:cNvPr id="7" name="图片 6" descr="播仔素材库【1】030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0621010" y="5071110"/>
            <a:ext cx="1570990" cy="157099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95325" y="2853055"/>
            <a:ext cx="10694035" cy="682625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zh-CN" altLang="en-US"/>
              <a:t>配置</a:t>
            </a:r>
            <a:r>
              <a:rPr lang="en-US" altLang="zh-CN"/>
              <a:t>Hive</a:t>
            </a:r>
            <a:endParaRPr lang="en-US" alt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zh-CN" altLang="en-US"/>
              <a:t>完成</a:t>
            </a:r>
            <a:r>
              <a:rPr lang="en-US" altLang="zh-CN"/>
              <a:t>MySQL</a:t>
            </a:r>
            <a:r>
              <a:rPr lang="zh-CN" altLang="en-US"/>
              <a:t>的</a:t>
            </a:r>
            <a:r>
              <a:rPr lang="en-US" altLang="zh-CN"/>
              <a:t>RDS</a:t>
            </a:r>
            <a:r>
              <a:rPr lang="zh-CN" altLang="en-US"/>
              <a:t>创建后即可配置</a:t>
            </a:r>
            <a:r>
              <a:rPr lang="en-US" altLang="zh-CN"/>
              <a:t>Hive</a:t>
            </a:r>
            <a:endParaRPr lang="en-US" altLang="zh-CN"/>
          </a:p>
          <a:p>
            <a:r>
              <a:rPr lang="zh-CN" altLang="en-US"/>
              <a:t>详细的配置过程略，和在</a:t>
            </a:r>
            <a:r>
              <a:rPr lang="en-US" altLang="zh-CN"/>
              <a:t>VMware</a:t>
            </a:r>
            <a:r>
              <a:rPr lang="zh-CN" altLang="en-US"/>
              <a:t>虚拟机中的步骤完全一致。</a:t>
            </a:r>
            <a:endParaRPr lang="zh-CN" altLang="en-US"/>
          </a:p>
          <a:p>
            <a:r>
              <a:rPr lang="zh-CN" altLang="en-US">
                <a:solidFill>
                  <a:srgbClr val="FF0000"/>
                </a:solidFill>
              </a:rPr>
              <a:t>需要注意的是，在</a:t>
            </a:r>
            <a:r>
              <a:rPr lang="en-US" altLang="zh-CN">
                <a:solidFill>
                  <a:srgbClr val="FF0000"/>
                </a:solidFill>
              </a:rPr>
              <a:t>hive-site.xml</a:t>
            </a:r>
            <a:r>
              <a:rPr lang="zh-CN" altLang="en-US">
                <a:solidFill>
                  <a:srgbClr val="FF0000"/>
                </a:solidFill>
              </a:rPr>
              <a:t>中配置</a:t>
            </a:r>
            <a:r>
              <a:rPr lang="en-US" altLang="zh-CN">
                <a:solidFill>
                  <a:srgbClr val="FF0000"/>
                </a:solidFill>
              </a:rPr>
              <a:t>MySQL</a:t>
            </a:r>
            <a:r>
              <a:rPr lang="zh-CN" altLang="en-US">
                <a:solidFill>
                  <a:srgbClr val="FF0000"/>
                </a:solidFill>
              </a:rPr>
              <a:t>链接地址和账户密码的时候，要和</a:t>
            </a:r>
            <a:r>
              <a:rPr lang="en-US" altLang="zh-CN">
                <a:solidFill>
                  <a:srgbClr val="FF0000"/>
                </a:solidFill>
              </a:rPr>
              <a:t>RDS</a:t>
            </a:r>
            <a:r>
              <a:rPr lang="zh-CN" altLang="en-US">
                <a:solidFill>
                  <a:srgbClr val="FF0000"/>
                </a:solidFill>
              </a:rPr>
              <a:t>的信息一致。</a:t>
            </a:r>
            <a:endParaRPr lang="zh-CN" altLang="en-US">
              <a:solidFill>
                <a:srgbClr val="FF0000"/>
              </a:solidFill>
            </a:endParaRPr>
          </a:p>
          <a:p>
            <a:r>
              <a:rPr lang="zh-CN" altLang="en-US">
                <a:solidFill>
                  <a:srgbClr val="FF0000"/>
                </a:solidFill>
              </a:rPr>
              <a:t>如下图，内网连接地址：</a:t>
            </a:r>
            <a:endParaRPr lang="zh-CN" altLang="en-US">
              <a:solidFill>
                <a:srgbClr val="FF0000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15645" y="3789045"/>
            <a:ext cx="10694035" cy="682625"/>
          </a:xfrm>
          <a:prstGeom prst="rect">
            <a:avLst/>
          </a:prstGeom>
        </p:spPr>
      </p:pic>
      <p:pic>
        <p:nvPicPr>
          <p:cNvPr id="6" name="图片 5" descr="播仔素材库【1】021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0200005" y="4797425"/>
            <a:ext cx="1942465" cy="1942465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Apache Hive 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概述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l"/>
            <a:r>
              <a:rPr lang="en-US" altLang="zh-CN" dirty="0"/>
              <a:t>模拟实现Hive功能</a:t>
            </a:r>
            <a:endParaRPr lang="en-US" altLang="zh-CN" dirty="0"/>
          </a:p>
          <a:p>
            <a:pPr algn="l"/>
            <a:r>
              <a:rPr lang="en-US" altLang="zh-CN" dirty="0"/>
              <a:t>Hive基础架构</a:t>
            </a:r>
            <a:endParaRPr lang="en-US" altLang="zh-CN" dirty="0"/>
          </a:p>
          <a:p>
            <a:pPr algn="l"/>
            <a:r>
              <a:rPr lang="zh-CN" altLang="en-US" dirty="0"/>
              <a:t>Hive部署</a:t>
            </a:r>
            <a:endParaRPr lang="zh-CN" altLang="en-US" dirty="0"/>
          </a:p>
          <a:p>
            <a:r>
              <a:rPr lang="en-US" altLang="zh-CN" dirty="0">
                <a:solidFill>
                  <a:srgbClr val="FF0000"/>
                </a:solidFill>
                <a:sym typeface="+mn-ea"/>
              </a:rPr>
              <a:t>Hive</a:t>
            </a:r>
            <a:r>
              <a:rPr lang="zh-CN" altLang="en-US" dirty="0">
                <a:solidFill>
                  <a:srgbClr val="FF0000"/>
                </a:solidFill>
                <a:sym typeface="+mn-ea"/>
              </a:rPr>
              <a:t>初体验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en-US" altLang="zh-CN" dirty="0"/>
              <a:t>Hive</a:t>
            </a:r>
            <a:r>
              <a:rPr lang="zh-CN" altLang="en-US" dirty="0"/>
              <a:t>客户端</a:t>
            </a:r>
            <a:endParaRPr lang="zh-CN" altLang="en-US" dirty="0"/>
          </a:p>
        </p:txBody>
      </p:sp>
      <p:pic>
        <p:nvPicPr>
          <p:cNvPr id="3" name="图形 2" descr="303b32313537333932333bbcfdcdb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605611" y="3789326"/>
            <a:ext cx="410210" cy="41021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zh-CN" altLang="en-US"/>
              <a:t>分布式</a:t>
            </a:r>
            <a:r>
              <a:rPr lang="en-US" altLang="zh-CN"/>
              <a:t>SQL</a:t>
            </a:r>
            <a:r>
              <a:t>计算</a:t>
            </a:r>
          </a:p>
        </p:txBody>
      </p:sp>
      <p:pic>
        <p:nvPicPr>
          <p:cNvPr id="9" name="图片 8" descr="java-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47440" y="1557020"/>
            <a:ext cx="2244725" cy="1166495"/>
          </a:xfrm>
          <a:prstGeom prst="rect">
            <a:avLst/>
          </a:prstGeom>
        </p:spPr>
      </p:pic>
      <p:pic>
        <p:nvPicPr>
          <p:cNvPr id="11" name="图片 10" descr="Python LOGO"/>
          <p:cNvPicPr>
            <a:picLocks noChangeAspect="1"/>
          </p:cNvPicPr>
          <p:nvPr/>
        </p:nvPicPr>
        <p:blipFill>
          <a:blip r:embed="rId2"/>
          <a:srcRect l="23104" t="32199" r="26662" b="43751"/>
          <a:stretch>
            <a:fillRect/>
          </a:stretch>
        </p:blipFill>
        <p:spPr>
          <a:xfrm>
            <a:off x="4007485" y="2823210"/>
            <a:ext cx="1787525" cy="481330"/>
          </a:xfrm>
          <a:prstGeom prst="rect">
            <a:avLst/>
          </a:prstGeom>
        </p:spPr>
      </p:pic>
      <p:pic>
        <p:nvPicPr>
          <p:cNvPr id="12" name="图片 11" descr="sql-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1630" y="3500755"/>
            <a:ext cx="1482725" cy="1482725"/>
          </a:xfrm>
          <a:prstGeom prst="rect">
            <a:avLst/>
          </a:prstGeom>
        </p:spPr>
      </p:pic>
      <p:pic>
        <p:nvPicPr>
          <p:cNvPr id="5" name="图片 4" descr="01 (50)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0732770" y="4912360"/>
            <a:ext cx="1744980" cy="174498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943" y="1988542"/>
            <a:ext cx="3384376" cy="1163876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471170" y="1700530"/>
            <a:ext cx="5344160" cy="1625600"/>
          </a:xfrm>
          <a:prstGeom prst="rect">
            <a:avLst/>
          </a:prstGeom>
          <a:noFill/>
          <a:ln w="12700" cmpd="sng">
            <a:solidFill>
              <a:schemeClr val="accent1">
                <a:shade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5795010" y="2247900"/>
            <a:ext cx="510286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MapReduce</a:t>
            </a:r>
            <a:r>
              <a:rPr lang="zh-CN" altLang="en-US"/>
              <a:t>支持程序开发（</a:t>
            </a:r>
            <a:r>
              <a:rPr lang="en-US" altLang="zh-CN"/>
              <a:t>Java</a:t>
            </a:r>
            <a:r>
              <a:rPr lang="zh-CN" altLang="en-US"/>
              <a:t>、</a:t>
            </a:r>
            <a:r>
              <a:rPr lang="en-US" altLang="zh-CN"/>
              <a:t>Python</a:t>
            </a:r>
            <a:r>
              <a:rPr lang="zh-CN" altLang="en-US"/>
              <a:t>等）</a:t>
            </a:r>
            <a:endParaRPr lang="zh-CN" altLang="en-US"/>
          </a:p>
          <a:p>
            <a:r>
              <a:rPr lang="zh-CN" altLang="en-US"/>
              <a:t>但不支持</a:t>
            </a:r>
            <a:r>
              <a:rPr lang="en-US" altLang="zh-CN"/>
              <a:t>SQL</a:t>
            </a:r>
            <a:r>
              <a:rPr lang="zh-CN" altLang="en-US"/>
              <a:t>开发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/>
      <p:bldP spid="7" grpId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4799965" y="404495"/>
            <a:ext cx="6298565" cy="4722495"/>
          </a:xfrm>
        </p:spPr>
        <p:txBody>
          <a:bodyPr/>
          <a:lstStyle/>
          <a:p>
            <a:r>
              <a:rPr lang="zh-CN" sz="1600" dirty="0">
                <a:solidFill>
                  <a:srgbClr val="FF0000"/>
                </a:solidFill>
              </a:rPr>
              <a:t>体验在</a:t>
            </a:r>
            <a:r>
              <a:rPr lang="en-US" altLang="zh-CN" sz="1600" dirty="0">
                <a:solidFill>
                  <a:srgbClr val="FF0000"/>
                </a:solidFill>
              </a:rPr>
              <a:t>Hive</a:t>
            </a:r>
            <a:r>
              <a:rPr lang="zh-CN" altLang="en-US" sz="1600" dirty="0">
                <a:solidFill>
                  <a:srgbClr val="FF0000"/>
                </a:solidFill>
              </a:rPr>
              <a:t>中使用</a:t>
            </a:r>
            <a:r>
              <a:rPr lang="en-US" altLang="zh-CN" sz="1600" dirty="0">
                <a:solidFill>
                  <a:srgbClr val="FF0000"/>
                </a:solidFill>
              </a:rPr>
              <a:t>SQL</a:t>
            </a:r>
            <a:r>
              <a:rPr lang="zh-CN" altLang="en-US" sz="1600" dirty="0">
                <a:solidFill>
                  <a:srgbClr val="FF0000"/>
                </a:solidFill>
              </a:rPr>
              <a:t>来处理数据</a:t>
            </a:r>
            <a:endParaRPr lang="zh-CN" altLang="en-US" sz="16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en-US" altLang="zh-CN"/>
              <a:t>Hive</a:t>
            </a:r>
            <a:r>
              <a:t>体验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zh-CN" altLang="en-US"/>
              <a:t>首先，确保启动了</a:t>
            </a:r>
            <a:r>
              <a:rPr lang="en-US" altLang="zh-CN"/>
              <a:t>Metastore</a:t>
            </a:r>
            <a:r>
              <a:rPr lang="zh-CN" altLang="en-US"/>
              <a:t>服务。</a:t>
            </a:r>
            <a:endParaRPr lang="zh-CN" altLang="en-US"/>
          </a:p>
          <a:p>
            <a:r>
              <a:rPr lang="zh-CN" altLang="en-US"/>
              <a:t>可以执行：</a:t>
            </a:r>
            <a:r>
              <a:rPr lang="en-US" altLang="zh-CN"/>
              <a:t>bin/hive</a:t>
            </a:r>
            <a:r>
              <a:rPr lang="zh-CN" altLang="en-US"/>
              <a:t>，进入到</a:t>
            </a:r>
            <a:r>
              <a:rPr lang="en-US" altLang="zh-CN"/>
              <a:t>Hive Shell</a:t>
            </a:r>
            <a:r>
              <a:rPr lang="zh-CN" altLang="en-US"/>
              <a:t>环境中，可以直接执行</a:t>
            </a:r>
            <a:r>
              <a:rPr lang="en-US" altLang="zh-CN"/>
              <a:t>SQL</a:t>
            </a:r>
            <a:r>
              <a:rPr lang="zh-CN" altLang="en-US"/>
              <a:t>语句。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创建表</a:t>
            </a:r>
            <a:endParaRPr lang="zh-CN" altLang="en-US"/>
          </a:p>
          <a:p>
            <a:pPr>
              <a:buFont typeface="Arial" panose="020B0604020202020204" pitchFamily="34" charset="0"/>
            </a:pPr>
            <a:r>
              <a:rPr lang="en-US" altLang="zh-CN"/>
              <a:t>CREATE TABLE test(id INT, name STRING, gender STRING);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插入数据</a:t>
            </a:r>
            <a:endParaRPr lang="zh-CN" altLang="en-US"/>
          </a:p>
          <a:p>
            <a:pPr>
              <a:buFont typeface="Arial" panose="020B0604020202020204" pitchFamily="34" charset="0"/>
            </a:pPr>
            <a:r>
              <a:rPr lang="en-US" altLang="zh-CN"/>
              <a:t>INSERT INTO test VALUES(1, ‘</a:t>
            </a:r>
            <a:r>
              <a:rPr lang="zh-CN" altLang="en-US"/>
              <a:t>王力红</a:t>
            </a:r>
            <a:r>
              <a:rPr lang="en-US" altLang="zh-CN"/>
              <a:t>’, ‘</a:t>
            </a:r>
            <a:r>
              <a:rPr lang="zh-CN" altLang="en-US"/>
              <a:t>男</a:t>
            </a:r>
            <a:r>
              <a:rPr lang="en-US" altLang="zh-CN"/>
              <a:t>’), (2, ‘</a:t>
            </a:r>
            <a:r>
              <a:rPr lang="zh-CN" altLang="en-US"/>
              <a:t>周杰轮</a:t>
            </a:r>
            <a:r>
              <a:rPr lang="en-US" altLang="zh-CN"/>
              <a:t>’, ‘</a:t>
            </a:r>
            <a:r>
              <a:rPr lang="zh-CN" altLang="en-US"/>
              <a:t>男</a:t>
            </a:r>
            <a:r>
              <a:rPr lang="en-US" altLang="zh-CN"/>
              <a:t>’), (3, ‘</a:t>
            </a:r>
            <a:r>
              <a:rPr lang="zh-CN" altLang="en-US"/>
              <a:t>林志灵</a:t>
            </a:r>
            <a:r>
              <a:rPr lang="en-US" altLang="zh-CN"/>
              <a:t>’, ‘</a:t>
            </a:r>
            <a:r>
              <a:rPr lang="zh-CN" altLang="en-US"/>
              <a:t>女</a:t>
            </a:r>
            <a:r>
              <a:rPr lang="en-US" altLang="zh-CN"/>
              <a:t>’);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查询数据</a:t>
            </a:r>
            <a:endParaRPr lang="zh-CN" altLang="en-US"/>
          </a:p>
          <a:p>
            <a:pPr>
              <a:buFont typeface="Arial" panose="020B0604020202020204" pitchFamily="34" charset="0"/>
            </a:pPr>
            <a:r>
              <a:rPr lang="en-US" altLang="zh-CN"/>
              <a:t>SELECT gender, COUNT(*) AS cnt FROM test GROUP BY gender;</a:t>
            </a:r>
            <a:endParaRPr lang="en-US" altLang="zh-CN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en-US" altLang="zh-CN"/>
              <a:t>Hive</a:t>
            </a:r>
            <a:r>
              <a:t>体验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验证</a:t>
            </a:r>
            <a:r>
              <a:rPr lang="en-US" altLang="zh-CN"/>
              <a:t>Hive</a:t>
            </a:r>
            <a:r>
              <a:rPr lang="zh-CN" altLang="en-US"/>
              <a:t>的数据存储</a:t>
            </a:r>
            <a:endParaRPr lang="zh-CN" altLang="en-US"/>
          </a:p>
          <a:p>
            <a:pPr>
              <a:buFont typeface="Arial" panose="020B0604020202020204" pitchFamily="34" charset="0"/>
            </a:pPr>
            <a:r>
              <a:rPr lang="en-US" altLang="zh-CN"/>
              <a:t> Hive</a:t>
            </a:r>
            <a:r>
              <a:rPr lang="zh-CN" altLang="en-US"/>
              <a:t>的数据存储在</a:t>
            </a:r>
            <a:r>
              <a:rPr lang="en-US" altLang="zh-CN"/>
              <a:t>HDFS</a:t>
            </a:r>
            <a:r>
              <a:rPr lang="zh-CN" altLang="en-US"/>
              <a:t>的：</a:t>
            </a:r>
            <a:r>
              <a:rPr lang="en-US" altLang="zh-CN"/>
              <a:t>/user/hive/warehouse</a:t>
            </a:r>
            <a:r>
              <a:rPr lang="zh-CN" altLang="en-US"/>
              <a:t>中</a:t>
            </a:r>
            <a:endParaRPr lang="zh-CN" altLang="en-US"/>
          </a:p>
          <a:p>
            <a:pPr>
              <a:buFont typeface="Arial" panose="020B0604020202020204" pitchFamily="34" charset="0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验证</a:t>
            </a:r>
            <a:r>
              <a:rPr lang="en-US" altLang="zh-CN"/>
              <a:t>SQL</a:t>
            </a:r>
            <a:r>
              <a:rPr lang="zh-CN" altLang="en-US"/>
              <a:t>语句启动的</a:t>
            </a:r>
            <a:r>
              <a:rPr lang="en-US" altLang="zh-CN"/>
              <a:t>MapReduce</a:t>
            </a:r>
            <a:r>
              <a:rPr lang="zh-CN" altLang="en-US"/>
              <a:t>程序</a:t>
            </a:r>
            <a:endParaRPr lang="zh-CN" altLang="en-US"/>
          </a:p>
          <a:p>
            <a:pPr>
              <a:buFont typeface="Arial" panose="020B0604020202020204" pitchFamily="34" charset="0"/>
            </a:pPr>
            <a:r>
              <a:rPr lang="zh-CN" altLang="en-US"/>
              <a:t>打开</a:t>
            </a:r>
            <a:r>
              <a:rPr lang="en-US" altLang="zh-CN"/>
              <a:t>YARN</a:t>
            </a:r>
            <a:r>
              <a:rPr lang="zh-CN" altLang="en-US"/>
              <a:t>的</a:t>
            </a:r>
            <a:r>
              <a:rPr lang="en-US" altLang="zh-CN"/>
              <a:t>WEB UI</a:t>
            </a:r>
            <a:r>
              <a:rPr lang="zh-CN" altLang="en-US"/>
              <a:t>页面查看任务情况：</a:t>
            </a:r>
            <a:r>
              <a:rPr lang="en-US" altLang="zh-CN"/>
              <a:t>http://node1:8088</a:t>
            </a:r>
            <a:endParaRPr lang="en-US" altLang="zh-CN"/>
          </a:p>
          <a:p>
            <a:pPr>
              <a:buFont typeface="Arial" panose="020B0604020202020204" pitchFamily="34" charset="0"/>
            </a:pPr>
            <a:endParaRPr lang="zh-CN" altLang="en-US"/>
          </a:p>
          <a:p>
            <a:pPr>
              <a:buFont typeface="Arial" panose="020B0604020202020204" pitchFamily="34" charset="0"/>
            </a:pPr>
            <a:endParaRPr lang="zh-CN" altLang="en-US"/>
          </a:p>
          <a:p>
            <a:pPr>
              <a:buFont typeface="Arial" panose="020B0604020202020204" pitchFamily="34" charset="0"/>
            </a:pPr>
            <a:endParaRPr lang="zh-CN" altLang="en-US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126355" y="1266190"/>
            <a:ext cx="6822440" cy="4728845"/>
          </a:xfrm>
        </p:spPr>
        <p:txBody>
          <a:bodyPr/>
          <a:p>
            <a:pPr marL="0" indent="0">
              <a:buNone/>
            </a:pPr>
            <a:r>
              <a:rPr lang="en-US" altLang="zh-CN" sz="1600"/>
              <a:t>1. Hive</a:t>
            </a:r>
            <a:r>
              <a:rPr lang="zh-CN" altLang="en-US" sz="1600"/>
              <a:t>中可以使用类</a:t>
            </a:r>
            <a:r>
              <a:rPr lang="en-US" altLang="zh-CN" sz="1600"/>
              <a:t>MySQL</a:t>
            </a:r>
            <a:r>
              <a:rPr lang="zh-CN" altLang="en-US" sz="1600"/>
              <a:t>的</a:t>
            </a:r>
            <a:r>
              <a:rPr lang="en-US" altLang="zh-CN" sz="1600"/>
              <a:t>SQL</a:t>
            </a:r>
            <a:r>
              <a:rPr lang="zh-CN" altLang="en-US" sz="1600"/>
              <a:t>语法完成基本的库、表、插入、查询等操作</a:t>
            </a:r>
            <a:endParaRPr lang="zh-CN" altLang="en-US" sz="1600"/>
          </a:p>
          <a:p>
            <a:pPr marL="0" indent="0">
              <a:buNone/>
            </a:pPr>
            <a:r>
              <a:rPr lang="en-US" altLang="zh-CN" sz="1600"/>
              <a:t>2. </a:t>
            </a:r>
            <a:r>
              <a:rPr lang="zh-CN" altLang="en-US" sz="1600"/>
              <a:t>通过</a:t>
            </a:r>
            <a:r>
              <a:rPr lang="en-US" altLang="zh-CN" sz="1600"/>
              <a:t>YARN</a:t>
            </a:r>
            <a:r>
              <a:rPr lang="zh-CN" altLang="en-US" sz="1600"/>
              <a:t>控制台可以看到，</a:t>
            </a:r>
            <a:r>
              <a:rPr lang="en-US" altLang="zh-CN" sz="1600"/>
              <a:t>Hive</a:t>
            </a:r>
            <a:r>
              <a:rPr lang="zh-CN" altLang="en-US" sz="1600"/>
              <a:t>是将</a:t>
            </a:r>
            <a:r>
              <a:rPr lang="en-US" altLang="zh-CN" sz="1600"/>
              <a:t>SQL</a:t>
            </a:r>
            <a:r>
              <a:rPr lang="zh-CN" altLang="en-US" sz="1600"/>
              <a:t>翻译成</a:t>
            </a:r>
            <a:r>
              <a:rPr lang="en-US" altLang="zh-CN" sz="1600"/>
              <a:t>MapReduce</a:t>
            </a:r>
            <a:r>
              <a:rPr lang="zh-CN" altLang="en-US" sz="1600"/>
              <a:t>程序运行在</a:t>
            </a:r>
            <a:r>
              <a:rPr lang="en-US" altLang="zh-CN" sz="1600"/>
              <a:t>YARN</a:t>
            </a:r>
            <a:r>
              <a:rPr lang="zh-CN" altLang="en-US" sz="1600"/>
              <a:t>中</a:t>
            </a:r>
            <a:endParaRPr lang="zh-CN" altLang="en-US" sz="1600"/>
          </a:p>
          <a:p>
            <a:pPr marL="0" indent="0">
              <a:buNone/>
            </a:pPr>
            <a:r>
              <a:rPr lang="en-US" altLang="zh-CN" sz="1600"/>
              <a:t>3. Hive</a:t>
            </a:r>
            <a:r>
              <a:rPr lang="zh-CN" altLang="en-US" sz="1600"/>
              <a:t>中创建的库和表的数据，存储在</a:t>
            </a:r>
            <a:r>
              <a:rPr lang="en-US" altLang="zh-CN" sz="1600"/>
              <a:t>HDFS</a:t>
            </a:r>
            <a:r>
              <a:rPr lang="zh-CN" altLang="en-US" sz="1600"/>
              <a:t>中，默认存放在：</a:t>
            </a:r>
            <a:r>
              <a:rPr lang="en-US" altLang="zh-CN" sz="1600"/>
              <a:t>hdfs://node1:8020/user/hive/warehouse</a:t>
            </a:r>
            <a:r>
              <a:rPr lang="zh-CN" altLang="en-US" sz="1600"/>
              <a:t>中。</a:t>
            </a:r>
            <a:endParaRPr lang="zh-CN" altLang="en-US" sz="1600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Apache Hive 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概述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l"/>
            <a:r>
              <a:rPr lang="en-US" altLang="zh-CN" dirty="0"/>
              <a:t>模拟实现Hive功能</a:t>
            </a:r>
            <a:endParaRPr lang="en-US" altLang="zh-CN" dirty="0"/>
          </a:p>
          <a:p>
            <a:pPr algn="l"/>
            <a:r>
              <a:rPr lang="en-US" altLang="zh-CN" dirty="0"/>
              <a:t>Hive基础架构</a:t>
            </a:r>
            <a:endParaRPr lang="en-US" altLang="zh-CN" dirty="0"/>
          </a:p>
          <a:p>
            <a:pPr algn="l"/>
            <a:r>
              <a:rPr lang="zh-CN" altLang="en-US" dirty="0"/>
              <a:t>Hive部署</a:t>
            </a:r>
            <a:endParaRPr lang="zh-CN" altLang="en-US" dirty="0"/>
          </a:p>
          <a:p>
            <a:pPr algn="l"/>
            <a:r>
              <a:rPr lang="zh-CN" altLang="en-US" dirty="0">
                <a:sym typeface="+mn-ea"/>
              </a:rPr>
              <a:t>Hive初体验</a:t>
            </a:r>
            <a:endParaRPr lang="zh-CN" altLang="en-US" dirty="0"/>
          </a:p>
          <a:p>
            <a:r>
              <a:rPr lang="en-US" altLang="zh-CN" dirty="0">
                <a:solidFill>
                  <a:srgbClr val="FF0000"/>
                </a:solidFill>
              </a:rPr>
              <a:t>Hive</a:t>
            </a:r>
            <a:r>
              <a:rPr lang="zh-CN" altLang="en-US" dirty="0">
                <a:solidFill>
                  <a:srgbClr val="FF0000"/>
                </a:solidFill>
              </a:rPr>
              <a:t>客户端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3" name="图形 2" descr="303b32313537333932333bbcfdcdb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583386" y="4402101"/>
            <a:ext cx="410210" cy="410210"/>
          </a:xfrm>
          <a:prstGeom prst="rect">
            <a:avLst/>
          </a:prstGeom>
        </p:spPr>
      </p:pic>
      <p:sp>
        <p:nvSpPr>
          <p:cNvPr id="4" name="左大括号 3"/>
          <p:cNvSpPr/>
          <p:nvPr/>
        </p:nvSpPr>
        <p:spPr>
          <a:xfrm>
            <a:off x="7031990" y="4157345"/>
            <a:ext cx="215900" cy="100774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7247890" y="4004945"/>
            <a:ext cx="40640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>
                <a:solidFill>
                  <a:srgbClr val="FF0000"/>
                </a:solidFill>
              </a:rPr>
              <a:t>HiveServer2 &amp; Beeline</a:t>
            </a:r>
            <a:endParaRPr lang="en-US" altLang="zh-CN" sz="1400">
              <a:solidFill>
                <a:srgbClr val="FF0000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247890" y="5012690"/>
            <a:ext cx="40640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/>
              <a:t>DataGrip &amp; DBeaver</a:t>
            </a:r>
            <a:endParaRPr lang="en-US" altLang="zh-CN" sz="1400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4799965" y="404495"/>
            <a:ext cx="6298565" cy="4722495"/>
          </a:xfrm>
        </p:spPr>
        <p:txBody>
          <a:bodyPr/>
          <a:lstStyle/>
          <a:p>
            <a:r>
              <a:rPr lang="zh-CN" sz="1600" dirty="0">
                <a:solidFill>
                  <a:srgbClr val="FF0000"/>
                </a:solidFill>
              </a:rPr>
              <a:t>理解</a:t>
            </a:r>
            <a:r>
              <a:rPr lang="en-US" altLang="zh-CN" sz="1600" dirty="0">
                <a:solidFill>
                  <a:srgbClr val="FF0000"/>
                </a:solidFill>
              </a:rPr>
              <a:t>HiveServer2</a:t>
            </a:r>
            <a:r>
              <a:rPr lang="zh-CN" altLang="en-US" sz="1600" dirty="0">
                <a:solidFill>
                  <a:srgbClr val="FF0000"/>
                </a:solidFill>
              </a:rPr>
              <a:t>的作用</a:t>
            </a:r>
            <a:endParaRPr lang="zh-CN" altLang="en-US" sz="1600" dirty="0">
              <a:solidFill>
                <a:srgbClr val="FF0000"/>
              </a:solidFill>
            </a:endParaRPr>
          </a:p>
          <a:p>
            <a:r>
              <a:rPr lang="zh-CN" altLang="en-US" sz="1600" dirty="0">
                <a:solidFill>
                  <a:srgbClr val="FF0000"/>
                </a:solidFill>
              </a:rPr>
              <a:t>掌握使用</a:t>
            </a:r>
            <a:r>
              <a:rPr lang="en-US" altLang="zh-CN" sz="1600" dirty="0">
                <a:solidFill>
                  <a:srgbClr val="FF0000"/>
                </a:solidFill>
              </a:rPr>
              <a:t>Beeline</a:t>
            </a:r>
            <a:r>
              <a:rPr lang="zh-CN" altLang="en-US" sz="1600" dirty="0">
                <a:solidFill>
                  <a:srgbClr val="FF0000"/>
                </a:solidFill>
              </a:rPr>
              <a:t>客户端连接</a:t>
            </a:r>
            <a:r>
              <a:rPr lang="en-US" altLang="zh-CN" sz="1600" dirty="0">
                <a:solidFill>
                  <a:srgbClr val="FF0000"/>
                </a:solidFill>
              </a:rPr>
              <a:t>HiveServer2</a:t>
            </a:r>
            <a:r>
              <a:rPr lang="zh-CN" altLang="en-US" sz="1600" dirty="0">
                <a:solidFill>
                  <a:srgbClr val="FF0000"/>
                </a:solidFill>
              </a:rPr>
              <a:t>操作</a:t>
            </a:r>
            <a:r>
              <a:rPr lang="en-US" altLang="zh-CN" sz="1600" dirty="0">
                <a:solidFill>
                  <a:srgbClr val="FF0000"/>
                </a:solidFill>
              </a:rPr>
              <a:t>Hive</a:t>
            </a:r>
            <a:endParaRPr lang="en-US" altLang="zh-CN" sz="16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en-US" altLang="zh-CN"/>
              <a:t>HiveServer2</a:t>
            </a:r>
            <a:r>
              <a:t>服务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zh-CN" altLang="en-US"/>
              <a:t>在启动</a:t>
            </a:r>
            <a:r>
              <a:rPr lang="en-US" altLang="zh-CN"/>
              <a:t>Hive</a:t>
            </a:r>
            <a:r>
              <a:rPr lang="zh-CN" altLang="en-US"/>
              <a:t>的时候，除了必备的</a:t>
            </a:r>
            <a:r>
              <a:rPr lang="en-US" altLang="zh-CN"/>
              <a:t>Metastore</a:t>
            </a:r>
            <a:r>
              <a:rPr lang="zh-CN" altLang="en-US"/>
              <a:t>服务外，我们前面提过有</a:t>
            </a:r>
            <a:r>
              <a:rPr lang="en-US" altLang="zh-CN"/>
              <a:t>2</a:t>
            </a:r>
            <a:r>
              <a:rPr lang="zh-CN" altLang="en-US"/>
              <a:t>种方式使用</a:t>
            </a:r>
            <a:r>
              <a:rPr lang="en-US" altLang="zh-CN"/>
              <a:t>Hive</a:t>
            </a:r>
            <a:r>
              <a:rPr lang="zh-CN" altLang="en-US"/>
              <a:t>：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方式</a:t>
            </a:r>
            <a:r>
              <a:rPr lang="en-US" altLang="zh-CN"/>
              <a:t>1</a:t>
            </a:r>
            <a:r>
              <a:rPr lang="zh-CN" altLang="en-US"/>
              <a:t>：</a:t>
            </a:r>
            <a:r>
              <a:rPr lang="en-US" altLang="zh-CN"/>
              <a:t> bin/hive </a:t>
            </a:r>
            <a:r>
              <a:rPr lang="zh-CN" altLang="en-US"/>
              <a:t>即</a:t>
            </a:r>
            <a:r>
              <a:rPr lang="en-US" altLang="zh-CN"/>
              <a:t>Hive</a:t>
            </a:r>
            <a:r>
              <a:rPr lang="zh-CN" altLang="en-US"/>
              <a:t>的</a:t>
            </a:r>
            <a:r>
              <a:rPr lang="en-US" altLang="zh-CN"/>
              <a:t>Shell</a:t>
            </a:r>
            <a:r>
              <a:rPr lang="zh-CN" altLang="en-US"/>
              <a:t>客户端，可以直接写</a:t>
            </a:r>
            <a:r>
              <a:rPr lang="en-US" altLang="zh-CN"/>
              <a:t>SQL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方式</a:t>
            </a:r>
            <a:r>
              <a:rPr lang="en-US" altLang="zh-CN"/>
              <a:t>2</a:t>
            </a:r>
            <a:r>
              <a:rPr lang="zh-CN" altLang="en-US"/>
              <a:t>：</a:t>
            </a:r>
            <a:r>
              <a:rPr lang="en-US" altLang="zh-CN"/>
              <a:t> bin/hive --service hiveserver2</a:t>
            </a:r>
            <a:endParaRPr lang="en-US" altLang="zh-CN"/>
          </a:p>
          <a:p>
            <a:pPr indent="457200">
              <a:buFont typeface="Arial" panose="020B0604020202020204" pitchFamily="34" charset="0"/>
            </a:pPr>
            <a:r>
              <a:rPr lang="zh-CN" altLang="en-US" sz="1200">
                <a:latin typeface="Source Code Pro" panose="020B0309030403020204" charset="0"/>
                <a:cs typeface="Source Code Pro" panose="020B0309030403020204" charset="0"/>
              </a:rPr>
              <a:t>后台执行脚本：</a:t>
            </a:r>
            <a:r>
              <a:rPr lang="en-US" altLang="zh-CN" sz="1200">
                <a:latin typeface="Source Code Pro" panose="020B0309030403020204" charset="0"/>
                <a:cs typeface="Source Code Pro" panose="020B0309030403020204" charset="0"/>
              </a:rPr>
              <a:t>nohup </a:t>
            </a:r>
            <a:r>
              <a:rPr lang="en-US" altLang="zh-CN" sz="1200" b="1">
                <a:latin typeface="Source Code Pro" panose="020B0309030403020204" charset="0"/>
                <a:cs typeface="Source Code Pro" panose="020B0309030403020204" charset="0"/>
              </a:rPr>
              <a:t>bin/hive --service hiveserver2</a:t>
            </a:r>
            <a:r>
              <a:rPr lang="en-US" altLang="zh-CN" sz="1200">
                <a:latin typeface="Source Code Pro" panose="020B0309030403020204" charset="0"/>
                <a:cs typeface="Source Code Pro" panose="020B0309030403020204" charset="0"/>
              </a:rPr>
              <a:t> &gt;&gt; logs/hiveserver2.log 2&gt;&amp;1 &amp;</a:t>
            </a:r>
            <a:endParaRPr lang="en-US" altLang="zh-CN"/>
          </a:p>
          <a:p>
            <a:pPr>
              <a:buFont typeface="Arial" panose="020B0604020202020204" pitchFamily="34" charset="0"/>
            </a:pPr>
            <a:r>
              <a:rPr lang="en-US" altLang="zh-CN" sz="1200"/>
              <a:t>bin/hive --service metastore</a:t>
            </a:r>
            <a:r>
              <a:rPr lang="zh-CN" altLang="en-US" sz="1200"/>
              <a:t>，启动的是元数据管理服务</a:t>
            </a:r>
            <a:endParaRPr lang="zh-CN" altLang="en-US" sz="1200"/>
          </a:p>
          <a:p>
            <a:pPr>
              <a:buFont typeface="Arial" panose="020B0604020202020204" pitchFamily="34" charset="0"/>
            </a:pPr>
            <a:r>
              <a:rPr lang="en-US" altLang="zh-CN" sz="1200">
                <a:sym typeface="+mn-ea"/>
              </a:rPr>
              <a:t>bin/hive --service hiveserver2</a:t>
            </a:r>
            <a:r>
              <a:rPr lang="zh-CN" altLang="en-US" sz="1200">
                <a:sym typeface="+mn-ea"/>
              </a:rPr>
              <a:t>，</a:t>
            </a:r>
            <a:r>
              <a:rPr lang="zh-CN" altLang="en-US" sz="1200"/>
              <a:t>启动的是</a:t>
            </a:r>
            <a:r>
              <a:rPr lang="en-US" altLang="zh-CN" sz="1200"/>
              <a:t>HiveServer2</a:t>
            </a:r>
            <a:r>
              <a:rPr lang="zh-CN" altLang="en-US" sz="1200"/>
              <a:t>服务</a:t>
            </a:r>
            <a:endParaRPr lang="zh-CN" altLang="en-US" sz="1200"/>
          </a:p>
          <a:p>
            <a:pPr>
              <a:buFont typeface="Arial" panose="020B0604020202020204" pitchFamily="34" charset="0"/>
            </a:pPr>
            <a:r>
              <a:rPr lang="en-US"/>
              <a:t>HiveServer2</a:t>
            </a:r>
            <a:r>
              <a:rPr lang="zh-CN" altLang="en-US"/>
              <a:t>是</a:t>
            </a:r>
            <a:r>
              <a:rPr lang="en-US" altLang="zh-CN"/>
              <a:t>Hive</a:t>
            </a:r>
            <a:r>
              <a:rPr lang="zh-CN" altLang="en-US"/>
              <a:t>内置的一个</a:t>
            </a:r>
            <a:r>
              <a:rPr lang="en-US" altLang="zh-CN"/>
              <a:t>ThriftServer</a:t>
            </a:r>
            <a:r>
              <a:rPr lang="zh-CN" altLang="en-US"/>
              <a:t>服务，提供</a:t>
            </a:r>
            <a:r>
              <a:rPr lang="en-US" altLang="zh-CN"/>
              <a:t>Thrift</a:t>
            </a:r>
            <a:r>
              <a:rPr lang="zh-CN" altLang="en-US"/>
              <a:t>端口供其它客户端链接</a:t>
            </a:r>
            <a:endParaRPr lang="zh-CN" altLang="en-US"/>
          </a:p>
          <a:p>
            <a:pPr>
              <a:buFont typeface="Arial" panose="020B0604020202020204" pitchFamily="34" charset="0"/>
            </a:pPr>
            <a:r>
              <a:rPr lang="zh-CN" altLang="en-US"/>
              <a:t>可以连接</a:t>
            </a:r>
            <a:r>
              <a:rPr lang="en-US" altLang="zh-CN"/>
              <a:t>ThriftServer</a:t>
            </a:r>
            <a:r>
              <a:rPr lang="zh-CN" altLang="en-US"/>
              <a:t>的客户端有：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Hive</a:t>
            </a:r>
            <a:r>
              <a:rPr lang="zh-CN" altLang="en-US"/>
              <a:t>内置的</a:t>
            </a:r>
            <a:r>
              <a:rPr lang="en-US" altLang="zh-CN"/>
              <a:t> beeline</a:t>
            </a:r>
            <a:r>
              <a:rPr lang="zh-CN" altLang="en-US"/>
              <a:t>客户端工具（命令行工具）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第三方的图形化</a:t>
            </a:r>
            <a:r>
              <a:rPr lang="en-US" altLang="zh-CN"/>
              <a:t>SQL</a:t>
            </a:r>
            <a:r>
              <a:rPr lang="zh-CN" altLang="en-US"/>
              <a:t>工具，如</a:t>
            </a:r>
            <a:r>
              <a:rPr lang="en-US" altLang="zh-CN"/>
              <a:t>DataGrip</a:t>
            </a:r>
            <a:r>
              <a:rPr lang="zh-CN" altLang="en-US"/>
              <a:t>、</a:t>
            </a:r>
            <a:r>
              <a:rPr lang="en-US" altLang="zh-CN"/>
              <a:t>DBeaver</a:t>
            </a:r>
            <a:r>
              <a:rPr lang="zh-CN" altLang="en-US"/>
              <a:t>、</a:t>
            </a:r>
            <a:r>
              <a:rPr lang="en-US" altLang="zh-CN"/>
              <a:t>Navicat</a:t>
            </a:r>
            <a:r>
              <a:rPr lang="zh-CN" altLang="en-US"/>
              <a:t>等</a:t>
            </a:r>
            <a:endParaRPr lang="zh-CN" altLang="en-US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en-US" altLang="zh-CN">
                <a:sym typeface="+mn-ea"/>
              </a:rPr>
              <a:t>HiveServer2</a:t>
            </a:r>
            <a:r>
              <a:rPr>
                <a:sym typeface="+mn-ea"/>
              </a:rPr>
              <a:t>服务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en-US" altLang="zh-CN"/>
              <a:t>Hive</a:t>
            </a:r>
            <a:r>
              <a:rPr lang="zh-CN" altLang="en-US"/>
              <a:t>的客户端体系如下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10565" y="2493010"/>
            <a:ext cx="9086850" cy="3724275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zh-CN" altLang="en-US"/>
              <a:t>启动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zh-CN" altLang="en-US" dirty="0" smtClean="0">
                <a:sym typeface="+mn-ea"/>
              </a:rPr>
              <a:t>在</a:t>
            </a:r>
            <a:r>
              <a:rPr lang="en-US" altLang="zh-CN" dirty="0" smtClean="0">
                <a:sym typeface="+mn-ea"/>
              </a:rPr>
              <a:t>hive</a:t>
            </a:r>
            <a:r>
              <a:rPr lang="zh-CN" altLang="en-US" dirty="0" smtClean="0">
                <a:sym typeface="+mn-ea"/>
              </a:rPr>
              <a:t>安装的</a:t>
            </a:r>
            <a:r>
              <a:rPr lang="zh-CN" altLang="en-US" dirty="0">
                <a:sym typeface="+mn-ea"/>
              </a:rPr>
              <a:t>服务器上，</a:t>
            </a:r>
            <a:r>
              <a:rPr lang="zh-CN" altLang="en-US" dirty="0">
                <a:solidFill>
                  <a:srgbClr val="FF0000"/>
                </a:solidFill>
                <a:sym typeface="+mn-ea"/>
              </a:rPr>
              <a:t>首先启动</a:t>
            </a:r>
            <a:r>
              <a:rPr lang="en-US" altLang="zh-CN" dirty="0">
                <a:solidFill>
                  <a:srgbClr val="FF0000"/>
                </a:solidFill>
                <a:sym typeface="+mn-ea"/>
              </a:rPr>
              <a:t>metastore</a:t>
            </a:r>
            <a:r>
              <a:rPr lang="zh-CN" altLang="en-US" dirty="0">
                <a:solidFill>
                  <a:srgbClr val="FF0000"/>
                </a:solidFill>
                <a:sym typeface="+mn-ea"/>
              </a:rPr>
              <a:t>服务，然后启动</a:t>
            </a:r>
            <a:r>
              <a:rPr lang="en-US" altLang="zh-CN" dirty="0">
                <a:solidFill>
                  <a:srgbClr val="FF0000"/>
                </a:solidFill>
                <a:sym typeface="+mn-ea"/>
              </a:rPr>
              <a:t>hiveserver2</a:t>
            </a:r>
            <a:r>
              <a:rPr lang="zh-CN" altLang="en-US" dirty="0">
                <a:solidFill>
                  <a:srgbClr val="FF0000"/>
                </a:solidFill>
                <a:sym typeface="+mn-ea"/>
              </a:rPr>
              <a:t>服务</a:t>
            </a:r>
            <a:r>
              <a:rPr lang="zh-CN" altLang="en-US" dirty="0">
                <a:sym typeface="+mn-ea"/>
              </a:rPr>
              <a:t>。</a:t>
            </a:r>
            <a:endParaRPr lang="zh-CN" altLang="en-US" dirty="0"/>
          </a:p>
          <a:p>
            <a:endParaRPr lang="zh-CN" altLang="en-US"/>
          </a:p>
        </p:txBody>
      </p:sp>
      <p:sp>
        <p:nvSpPr>
          <p:cNvPr id="8" name="TextBox 3"/>
          <p:cNvSpPr txBox="1"/>
          <p:nvPr>
            <p:custDataLst>
              <p:tags r:id="rId1"/>
            </p:custDataLst>
          </p:nvPr>
        </p:nvSpPr>
        <p:spPr>
          <a:xfrm>
            <a:off x="710565" y="2564765"/>
            <a:ext cx="9830435" cy="1033145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noAutofit/>
          </a:bodyPr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8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#</a:t>
            </a:r>
            <a:r>
              <a:rPr lang="zh-CN" altLang="zh-CN" sz="18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先启动</a:t>
            </a:r>
            <a:r>
              <a:rPr lang="zh-CN" altLang="zh-CN" sz="18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metastore</a:t>
            </a:r>
            <a:r>
              <a:rPr lang="zh-CN" altLang="zh-CN" sz="18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服务 然后启动</a:t>
            </a:r>
            <a:r>
              <a:rPr lang="zh-CN" altLang="zh-CN" sz="18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hiveserver2</a:t>
            </a:r>
            <a:r>
              <a:rPr lang="zh-CN" altLang="zh-CN" sz="18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服务</a:t>
            </a:r>
            <a:br>
              <a:rPr lang="zh-CN" altLang="zh-CN" sz="18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800" dirty="0">
                <a:solidFill>
                  <a:srgbClr val="0073BF"/>
                </a:solidFill>
                <a:latin typeface="Source Code Pro" panose="020B0309030403020204" charset="0"/>
                <a:ea typeface="JetBrains Mono"/>
                <a:cs typeface="Source Code Pro" panose="020B0309030403020204" charset="0"/>
              </a:rPr>
              <a:t>nohup </a:t>
            </a:r>
            <a:r>
              <a:rPr lang="zh-CN" altLang="zh-CN" sz="1800" dirty="0">
                <a:solidFill>
                  <a:srgbClr val="080808"/>
                </a:solidFill>
                <a:latin typeface="Source Code Pro" panose="020B0309030403020204" charset="0"/>
                <a:ea typeface="JetBrains Mono"/>
                <a:cs typeface="Source Code Pro" panose="020B0309030403020204" charset="0"/>
              </a:rPr>
              <a:t>bin/hive --service metastore </a:t>
            </a:r>
            <a:r>
              <a:rPr lang="en-US" altLang="zh-CN" sz="1800" dirty="0">
                <a:solidFill>
                  <a:srgbClr val="080808"/>
                </a:solidFill>
                <a:latin typeface="Source Code Pro" panose="020B0309030403020204" charset="0"/>
                <a:ea typeface="JetBrains Mono"/>
                <a:cs typeface="Source Code Pro" panose="020B0309030403020204" charset="0"/>
              </a:rPr>
              <a:t>&gt;&gt; logs/metastore.log 2&gt;&amp;1 </a:t>
            </a:r>
            <a:r>
              <a:rPr lang="zh-CN" altLang="zh-CN" sz="1800" dirty="0">
                <a:solidFill>
                  <a:srgbClr val="080808"/>
                </a:solidFill>
                <a:latin typeface="Source Code Pro" panose="020B0309030403020204" charset="0"/>
                <a:ea typeface="JetBrains Mono"/>
                <a:cs typeface="Source Code Pro" panose="020B0309030403020204" charset="0"/>
              </a:rPr>
              <a:t>&amp;</a:t>
            </a:r>
            <a:br>
              <a:rPr lang="zh-CN" altLang="zh-CN" sz="1800" dirty="0">
                <a:solidFill>
                  <a:srgbClr val="080808"/>
                </a:solidFill>
                <a:latin typeface="Source Code Pro" panose="020B0309030403020204" charset="0"/>
                <a:ea typeface="JetBrains Mono"/>
                <a:cs typeface="Source Code Pro" panose="020B0309030403020204" charset="0"/>
              </a:rPr>
            </a:br>
            <a:r>
              <a:rPr lang="zh-CN" altLang="zh-CN" sz="1800" dirty="0">
                <a:solidFill>
                  <a:srgbClr val="0073BF"/>
                </a:solidFill>
                <a:latin typeface="Source Code Pro" panose="020B0309030403020204" charset="0"/>
                <a:ea typeface="JetBrains Mono"/>
                <a:cs typeface="Source Code Pro" panose="020B0309030403020204" charset="0"/>
                <a:sym typeface="+mn-ea"/>
              </a:rPr>
              <a:t>nohup </a:t>
            </a:r>
            <a:r>
              <a:rPr lang="zh-CN" altLang="zh-CN" sz="1800" dirty="0">
                <a:solidFill>
                  <a:srgbClr val="080808"/>
                </a:solidFill>
                <a:latin typeface="Source Code Pro" panose="020B0309030403020204" charset="0"/>
                <a:ea typeface="JetBrains Mono"/>
                <a:cs typeface="Source Code Pro" panose="020B0309030403020204" charset="0"/>
                <a:sym typeface="+mn-ea"/>
              </a:rPr>
              <a:t>bin/hive --service </a:t>
            </a:r>
            <a:r>
              <a:rPr lang="en-US" altLang="zh-CN" sz="1800" dirty="0">
                <a:solidFill>
                  <a:srgbClr val="080808"/>
                </a:solidFill>
                <a:latin typeface="Source Code Pro" panose="020B0309030403020204" charset="0"/>
                <a:ea typeface="JetBrains Mono"/>
                <a:cs typeface="Source Code Pro" panose="020B0309030403020204" charset="0"/>
                <a:sym typeface="+mn-ea"/>
              </a:rPr>
              <a:t>hiveserver2 &gt;&gt; logs/</a:t>
            </a:r>
            <a:r>
              <a:rPr lang="en-US" altLang="zh-CN" sz="1800" dirty="0">
                <a:solidFill>
                  <a:srgbClr val="080808"/>
                </a:solidFill>
                <a:latin typeface="Source Code Pro" panose="020B0309030403020204" charset="0"/>
                <a:ea typeface="JetBrains Mono"/>
                <a:cs typeface="Source Code Pro" panose="020B0309030403020204" charset="0"/>
                <a:sym typeface="+mn-ea"/>
              </a:rPr>
              <a:t>hiveserver2</a:t>
            </a:r>
            <a:r>
              <a:rPr lang="en-US" altLang="zh-CN" sz="1800" dirty="0">
                <a:solidFill>
                  <a:srgbClr val="080808"/>
                </a:solidFill>
                <a:latin typeface="Source Code Pro" panose="020B0309030403020204" charset="0"/>
                <a:ea typeface="JetBrains Mono"/>
                <a:cs typeface="Source Code Pro" panose="020B0309030403020204" charset="0"/>
                <a:sym typeface="+mn-ea"/>
              </a:rPr>
              <a:t>.log 2&gt;&amp;1 </a:t>
            </a:r>
            <a:r>
              <a:rPr lang="zh-CN" altLang="zh-CN" sz="1800" dirty="0">
                <a:solidFill>
                  <a:srgbClr val="080808"/>
                </a:solidFill>
                <a:latin typeface="Source Code Pro" panose="020B0309030403020204" charset="0"/>
                <a:ea typeface="JetBrains Mono"/>
                <a:cs typeface="Source Code Pro" panose="020B0309030403020204" charset="0"/>
                <a:sym typeface="+mn-ea"/>
              </a:rPr>
              <a:t>&amp;</a:t>
            </a:r>
            <a:endParaRPr lang="zh-CN" altLang="zh-CN" sz="1800" dirty="0">
              <a:solidFill>
                <a:srgbClr val="080808"/>
              </a:solidFill>
              <a:latin typeface="Source Code Pro" panose="020B0309030403020204" charset="0"/>
              <a:ea typeface="JetBrains Mono"/>
              <a:cs typeface="Source Code Pro" panose="020B0309030403020204" charset="0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en-US" altLang="zh-CN"/>
              <a:t>beeline</a:t>
            </a:r>
            <a:endParaRPr lang="en-US" alt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>
                <a:sym typeface="+mn-ea"/>
              </a:rPr>
              <a:t>在</a:t>
            </a:r>
            <a:r>
              <a:rPr lang="en-US" altLang="zh-CN" sz="1400" dirty="0">
                <a:sym typeface="+mn-ea"/>
              </a:rPr>
              <a:t>node1</a:t>
            </a:r>
            <a:r>
              <a:rPr lang="zh-CN" altLang="en-US" sz="1400" dirty="0">
                <a:sym typeface="+mn-ea"/>
              </a:rPr>
              <a:t>上使用</a:t>
            </a:r>
            <a:r>
              <a:rPr lang="en-US" altLang="zh-CN" sz="1400" dirty="0">
                <a:sym typeface="+mn-ea"/>
              </a:rPr>
              <a:t>beeline</a:t>
            </a:r>
            <a:r>
              <a:rPr lang="zh-CN" altLang="en-US" sz="1400" dirty="0">
                <a:sym typeface="+mn-ea"/>
              </a:rPr>
              <a:t>客户端进行连接访问。需要注意</a:t>
            </a:r>
            <a:r>
              <a:rPr lang="en-US" altLang="zh-CN" sz="1400" dirty="0">
                <a:solidFill>
                  <a:srgbClr val="FF0000"/>
                </a:solidFill>
                <a:sym typeface="+mn-ea"/>
              </a:rPr>
              <a:t>hiveserver2</a:t>
            </a:r>
            <a:r>
              <a:rPr lang="zh-CN" altLang="en-US" sz="1400" dirty="0">
                <a:solidFill>
                  <a:srgbClr val="FF0000"/>
                </a:solidFill>
                <a:sym typeface="+mn-ea"/>
              </a:rPr>
              <a:t>服务启动之后需要稍等一会才可以对外提供服务。</a:t>
            </a:r>
            <a:endParaRPr lang="zh-CN" altLang="en-US" sz="1400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>
                <a:sym typeface="+mn-ea"/>
              </a:rPr>
              <a:t>Beeline</a:t>
            </a:r>
            <a:r>
              <a:rPr lang="zh-CN" altLang="en-US" sz="1400" dirty="0">
                <a:sym typeface="+mn-ea"/>
              </a:rPr>
              <a:t>是</a:t>
            </a:r>
            <a:r>
              <a:rPr lang="en-US" altLang="zh-CN" sz="1400" dirty="0">
                <a:sym typeface="+mn-ea"/>
              </a:rPr>
              <a:t>JDBC</a:t>
            </a:r>
            <a:r>
              <a:rPr lang="zh-CN" altLang="en-US" sz="1400" dirty="0">
                <a:sym typeface="+mn-ea"/>
              </a:rPr>
              <a:t>的客户端，通过</a:t>
            </a:r>
            <a:r>
              <a:rPr lang="en-US" altLang="zh-CN" sz="1400" dirty="0">
                <a:sym typeface="+mn-ea"/>
              </a:rPr>
              <a:t>JDBC</a:t>
            </a:r>
            <a:r>
              <a:rPr lang="zh-CN" altLang="en-US" sz="1400" dirty="0">
                <a:sym typeface="+mn-ea"/>
              </a:rPr>
              <a:t>协议和</a:t>
            </a:r>
            <a:r>
              <a:rPr lang="en-US" altLang="zh-CN" sz="1400" dirty="0">
                <a:sym typeface="+mn-ea"/>
              </a:rPr>
              <a:t>Hiveserver2</a:t>
            </a:r>
            <a:r>
              <a:rPr lang="zh-CN" altLang="en-US" sz="1400" dirty="0">
                <a:sym typeface="+mn-ea"/>
              </a:rPr>
              <a:t>服务进行通信，协议的地址是：</a:t>
            </a:r>
            <a:r>
              <a:rPr lang="en-US" altLang="zh-CN" sz="1400" dirty="0">
                <a:sym typeface="+mn-ea"/>
              </a:rPr>
              <a:t>jdbc:hive2://node1:10000</a:t>
            </a:r>
            <a:endParaRPr lang="en-US" altLang="zh-CN" sz="1400" dirty="0"/>
          </a:p>
          <a:p>
            <a:endParaRPr lang="en-US" altLang="zh-CN" sz="1400" dirty="0"/>
          </a:p>
        </p:txBody>
      </p:sp>
      <p:sp>
        <p:nvSpPr>
          <p:cNvPr id="8" name="TextBox 3"/>
          <p:cNvSpPr txBox="1"/>
          <p:nvPr>
            <p:custDataLst>
              <p:tags r:id="rId1"/>
            </p:custDataLst>
          </p:nvPr>
        </p:nvSpPr>
        <p:spPr>
          <a:xfrm>
            <a:off x="839525" y="2637031"/>
            <a:ext cx="5399608" cy="1938020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[root@node</a:t>
            </a:r>
            <a:r>
              <a:rPr lang="en-US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1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~]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# /export/server/hive/bin/beeline </a:t>
            </a:r>
            <a:b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73BF"/>
                </a:solidFill>
                <a:latin typeface="Arial Unicode MS" panose="020B0604020202020204" pitchFamily="34" charset="-122"/>
                <a:ea typeface="JetBrains Mono"/>
              </a:rPr>
              <a:t>Beeline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version 3.1.2 by Apache Hive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73BF"/>
                </a:solidFill>
                <a:latin typeface="Arial Unicode MS" panose="020B0604020202020204" pitchFamily="34" charset="-122"/>
                <a:ea typeface="JetBrains Mono"/>
              </a:rPr>
              <a:t>beeline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&gt; !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connect jdbc:hive2://node1:10000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73BF"/>
                </a:solidFill>
                <a:latin typeface="Arial Unicode MS" panose="020B0604020202020204" pitchFamily="34" charset="-122"/>
                <a:ea typeface="JetBrains Mono"/>
              </a:rPr>
              <a:t>Connecting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to jdbc:hive2://node1:10000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73BF"/>
                </a:solidFill>
                <a:latin typeface="Arial Unicode MS" panose="020B0604020202020204" pitchFamily="34" charset="-122"/>
                <a:ea typeface="JetBrains Mono"/>
              </a:rPr>
              <a:t>Enter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username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for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jdbc:hive2://node1:10000: root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73BF"/>
                </a:solidFill>
                <a:latin typeface="Arial Unicode MS" panose="020B0604020202020204" pitchFamily="34" charset="-122"/>
                <a:ea typeface="JetBrains Mono"/>
              </a:rPr>
              <a:t>Enter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password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for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jdbc:hive2://node1:10000: 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73BF"/>
                </a:solidFill>
                <a:latin typeface="Arial Unicode MS" panose="020B0604020202020204" pitchFamily="34" charset="-122"/>
                <a:ea typeface="JetBrains Mono"/>
              </a:rPr>
              <a:t>Connected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to: Apache Hive </a:t>
            </a:r>
            <a:r>
              <a:rPr lang="zh-CN" altLang="zh-CN" sz="1200" dirty="0">
                <a:solidFill>
                  <a:srgbClr val="0073BF"/>
                </a:solidFill>
                <a:latin typeface="Arial Unicode MS" panose="020B0604020202020204" pitchFamily="34" charset="-122"/>
                <a:ea typeface="JetBrains Mono"/>
              </a:rPr>
              <a:t>(version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3.1.2</a:t>
            </a:r>
            <a:r>
              <a:rPr lang="zh-CN" altLang="zh-CN" sz="1200" dirty="0">
                <a:solidFill>
                  <a:srgbClr val="0073BF"/>
                </a:solidFill>
                <a:latin typeface="Arial Unicode MS" panose="020B0604020202020204" pitchFamily="34" charset="-122"/>
                <a:ea typeface="JetBrains Mono"/>
              </a:rPr>
              <a:t>)</a:t>
            </a:r>
            <a:br>
              <a:rPr lang="zh-CN" altLang="zh-CN" sz="1200" dirty="0">
                <a:solidFill>
                  <a:srgbClr val="0073BF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73BF"/>
                </a:solidFill>
                <a:latin typeface="Arial Unicode MS" panose="020B0604020202020204" pitchFamily="34" charset="-122"/>
                <a:ea typeface="JetBrains Mono"/>
              </a:rPr>
              <a:t>Driver: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Hive JDBC </a:t>
            </a:r>
            <a:r>
              <a:rPr lang="zh-CN" altLang="zh-CN" sz="1200" dirty="0">
                <a:solidFill>
                  <a:srgbClr val="0073BF"/>
                </a:solidFill>
                <a:latin typeface="Arial Unicode MS" panose="020B0604020202020204" pitchFamily="34" charset="-122"/>
                <a:ea typeface="JetBrains Mono"/>
              </a:rPr>
              <a:t>(version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3.1.2</a:t>
            </a:r>
            <a:r>
              <a:rPr lang="zh-CN" altLang="zh-CN" sz="1200" dirty="0">
                <a:solidFill>
                  <a:srgbClr val="0073BF"/>
                </a:solidFill>
                <a:latin typeface="Arial Unicode MS" panose="020B0604020202020204" pitchFamily="34" charset="-122"/>
                <a:ea typeface="JetBrains Mono"/>
              </a:rPr>
              <a:t>)</a:t>
            </a:r>
            <a:br>
              <a:rPr lang="zh-CN" altLang="zh-CN" sz="1200" dirty="0">
                <a:solidFill>
                  <a:srgbClr val="0073BF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73BF"/>
                </a:solidFill>
                <a:latin typeface="Arial Unicode MS" panose="020B0604020202020204" pitchFamily="34" charset="-122"/>
                <a:ea typeface="JetBrains Mono"/>
              </a:rPr>
              <a:t>Transaction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isolation: TRANSACTION_REPEATABLE_READ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73BF"/>
                </a:solidFill>
                <a:latin typeface="Arial Unicode MS" panose="020B0604020202020204" pitchFamily="34" charset="-122"/>
                <a:ea typeface="JetBrains Mono"/>
              </a:rPr>
              <a:t>0: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jdbc:hive2://node1:10000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&gt; </a:t>
            </a:r>
            <a:endParaRPr lang="zh-CN" altLang="zh-CN" sz="1600" dirty="0">
              <a:latin typeface="Arial" panose="020B0604020202020204" pitchFamily="34" charset="0"/>
            </a:endParaRPr>
          </a:p>
        </p:txBody>
      </p:sp>
      <p:pic>
        <p:nvPicPr>
          <p:cNvPr id="4" name="图片 3" descr="C:\Users\AllenWoon\Desktop\Apache Hive V9.0\1、新版讲义\img\Snipaste_2020-11-20_10-12-45.png"/>
          <p:cNvPicPr/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6880" y="3429000"/>
            <a:ext cx="6156325" cy="232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>
                <a:sym typeface="+mn-ea"/>
              </a:rPr>
              <a:t>分布式</a:t>
            </a:r>
            <a:r>
              <a:rPr lang="en-US" altLang="zh-CN">
                <a:sym typeface="+mn-ea"/>
              </a:rPr>
              <a:t>SQL</a:t>
            </a:r>
            <a:r>
              <a:rPr>
                <a:sym typeface="+mn-ea"/>
              </a:rPr>
              <a:t>计算</a:t>
            </a:r>
            <a:r>
              <a:rPr lang="en-US" altLang="zh-CN">
                <a:sym typeface="+mn-ea"/>
              </a:rPr>
              <a:t> - Hive</a:t>
            </a:r>
            <a:endParaRPr lang="en-US" altLang="zh-CN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en-US" altLang="zh-CN"/>
              <a:t>Apache Hive</a:t>
            </a:r>
            <a:r>
              <a:rPr lang="zh-CN" altLang="en-US"/>
              <a:t>是一款分布式</a:t>
            </a:r>
            <a:r>
              <a:rPr lang="en-US" altLang="zh-CN"/>
              <a:t>SQL</a:t>
            </a:r>
            <a:r>
              <a:rPr lang="zh-CN" altLang="en-US"/>
              <a:t>计算的工具，</a:t>
            </a:r>
            <a:r>
              <a:rPr lang="en-US" altLang="zh-CN"/>
              <a:t> </a:t>
            </a:r>
            <a:r>
              <a:rPr lang="zh-CN" altLang="en-US"/>
              <a:t>其主要功能是：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将</a:t>
            </a:r>
            <a:r>
              <a:rPr lang="en-US" altLang="zh-CN">
                <a:solidFill>
                  <a:srgbClr val="FF0000"/>
                </a:solidFill>
              </a:rPr>
              <a:t>SQL</a:t>
            </a:r>
            <a:r>
              <a:rPr lang="zh-CN" altLang="en-US">
                <a:solidFill>
                  <a:srgbClr val="FF0000"/>
                </a:solidFill>
              </a:rPr>
              <a:t>语句</a:t>
            </a:r>
            <a:r>
              <a:rPr lang="en-US" altLang="zh-CN">
                <a:solidFill>
                  <a:srgbClr val="FF0000"/>
                </a:solidFill>
              </a:rPr>
              <a:t> </a:t>
            </a:r>
            <a:r>
              <a:rPr lang="zh-CN" altLang="en-US">
                <a:solidFill>
                  <a:srgbClr val="FF0000"/>
                </a:solidFill>
              </a:rPr>
              <a:t>翻译成</a:t>
            </a:r>
            <a:r>
              <a:rPr lang="en-US" altLang="zh-CN">
                <a:solidFill>
                  <a:srgbClr val="FF0000"/>
                </a:solidFill>
              </a:rPr>
              <a:t>MapReduce</a:t>
            </a:r>
            <a:r>
              <a:rPr lang="zh-CN" altLang="en-US">
                <a:solidFill>
                  <a:srgbClr val="FF0000"/>
                </a:solidFill>
              </a:rPr>
              <a:t>程序</a:t>
            </a:r>
            <a:r>
              <a:rPr lang="zh-CN" altLang="en-US"/>
              <a:t>运行</a:t>
            </a:r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743" y="3716377"/>
            <a:ext cx="3384376" cy="1163876"/>
          </a:xfrm>
          <a:prstGeom prst="rect">
            <a:avLst/>
          </a:prstGeom>
        </p:spPr>
      </p:pic>
      <p:pic>
        <p:nvPicPr>
          <p:cNvPr id="12" name="图片 11" descr="sql-logo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487170" y="3500755"/>
            <a:ext cx="1482725" cy="1482725"/>
          </a:xfrm>
          <a:prstGeom prst="rect">
            <a:avLst/>
          </a:prstGeom>
        </p:spPr>
      </p:pic>
      <p:sp>
        <p:nvSpPr>
          <p:cNvPr id="5" name="右箭头 4"/>
          <p:cNvSpPr/>
          <p:nvPr/>
        </p:nvSpPr>
        <p:spPr>
          <a:xfrm>
            <a:off x="3056890" y="4220845"/>
            <a:ext cx="504190" cy="215900"/>
          </a:xfrm>
          <a:prstGeom prst="right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右箭头 5"/>
          <p:cNvSpPr/>
          <p:nvPr/>
        </p:nvSpPr>
        <p:spPr>
          <a:xfrm>
            <a:off x="4820285" y="4220845"/>
            <a:ext cx="504190" cy="215900"/>
          </a:xfrm>
          <a:prstGeom prst="right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8" name="图片 7" descr="E:\Downloads\kisspng-apache-hive-apache-hadoop-big-data-apache-spark-ap-5af468a58c1f15.461233401525967013574.png"/>
          <p:cNvPicPr/>
          <p:nvPr>
            <p:custDataLst>
              <p:tags r:id="rId5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56" r="25087"/>
          <a:stretch>
            <a:fillRect/>
          </a:stretch>
        </p:blipFill>
        <p:spPr bwMode="auto">
          <a:xfrm>
            <a:off x="3695700" y="3716655"/>
            <a:ext cx="989965" cy="957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图片 6" descr="播仔素材库【1】000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71430" y="4293235"/>
            <a:ext cx="2383790" cy="238379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2869565" y="5157470"/>
            <a:ext cx="645350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基于</a:t>
            </a:r>
            <a:r>
              <a:rPr lang="en-US" altLang="zh-CN"/>
              <a:t>Hive</a:t>
            </a:r>
            <a:r>
              <a:rPr lang="zh-CN" altLang="en-US"/>
              <a:t>为用户提供了分布式</a:t>
            </a:r>
            <a:r>
              <a:rPr lang="en-US" altLang="zh-CN"/>
              <a:t>SQL</a:t>
            </a:r>
            <a:r>
              <a:rPr lang="zh-CN" altLang="en-US"/>
              <a:t>计算的能力</a:t>
            </a:r>
            <a:endParaRPr lang="zh-CN" altLang="en-US"/>
          </a:p>
          <a:p>
            <a:pPr algn="ctr"/>
            <a:r>
              <a:rPr lang="zh-CN" altLang="en-US"/>
              <a:t>写的是</a:t>
            </a:r>
            <a:r>
              <a:rPr lang="en-US" altLang="zh-CN"/>
              <a:t>SQL</a:t>
            </a:r>
            <a:r>
              <a:rPr lang="zh-CN" altLang="en-US"/>
              <a:t>、执行的是</a:t>
            </a:r>
            <a:r>
              <a:rPr lang="en-US" altLang="zh-CN"/>
              <a:t>MapReduce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126355" y="1266190"/>
            <a:ext cx="6822440" cy="3033395"/>
          </a:xfrm>
        </p:spPr>
        <p:txBody>
          <a:bodyPr/>
          <a:p>
            <a:pPr marL="0" indent="0">
              <a:buNone/>
            </a:pPr>
            <a:r>
              <a:rPr lang="en-US" altLang="zh-CN" sz="1600"/>
              <a:t>Hive</a:t>
            </a:r>
            <a:r>
              <a:rPr lang="zh-CN" altLang="en-US" sz="1600"/>
              <a:t>有哪些客户端可以使用</a:t>
            </a:r>
            <a:endParaRPr lang="zh-CN" altLang="en-US" sz="16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200"/>
              <a:t>执行：</a:t>
            </a:r>
            <a:r>
              <a:rPr lang="en-US" altLang="zh-CN" sz="1200"/>
              <a:t>bin/hive</a:t>
            </a:r>
            <a:r>
              <a:rPr lang="zh-CN" altLang="en-US" sz="1200"/>
              <a:t>，这是</a:t>
            </a:r>
            <a:r>
              <a:rPr lang="en-US" altLang="zh-CN" sz="1200"/>
              <a:t>Hive</a:t>
            </a:r>
            <a:r>
              <a:rPr lang="zh-CN" altLang="en-US" sz="1200"/>
              <a:t>提供的</a:t>
            </a:r>
            <a:r>
              <a:rPr lang="en-US" altLang="zh-CN" sz="1200"/>
              <a:t>Shell</a:t>
            </a:r>
            <a:r>
              <a:rPr lang="zh-CN" altLang="en-US" sz="1200"/>
              <a:t>环境，可以直接写</a:t>
            </a:r>
            <a:r>
              <a:rPr lang="en-US" altLang="zh-CN" sz="1200"/>
              <a:t>SQL</a:t>
            </a:r>
            <a:r>
              <a:rPr lang="zh-CN" altLang="en-US" sz="1200"/>
              <a:t>执行</a:t>
            </a:r>
            <a:endParaRPr lang="zh-CN" altLang="en-US" sz="12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200"/>
              <a:t>启动</a:t>
            </a:r>
            <a:r>
              <a:rPr lang="en-US" altLang="zh-CN" sz="1200"/>
              <a:t>HiveServer2</a:t>
            </a:r>
            <a:r>
              <a:rPr lang="zh-CN" altLang="en-US" sz="1200"/>
              <a:t>，</a:t>
            </a:r>
            <a:r>
              <a:rPr lang="en-US" altLang="zh-CN" sz="1200"/>
              <a:t>bin/hive --service hiveserver2</a:t>
            </a:r>
            <a:endParaRPr lang="en-US" altLang="zh-CN" sz="1200"/>
          </a:p>
          <a:p>
            <a:pPr marL="0" indent="0">
              <a:buFont typeface="Arial" panose="020B0604020202020204" pitchFamily="34" charset="0"/>
              <a:buNone/>
            </a:pPr>
            <a:r>
              <a:rPr lang="zh-CN" altLang="en-US" sz="1200"/>
              <a:t>这是</a:t>
            </a:r>
            <a:r>
              <a:rPr lang="en-US" altLang="zh-CN" sz="1200"/>
              <a:t>Hive</a:t>
            </a:r>
            <a:r>
              <a:rPr lang="zh-CN" altLang="en-US" sz="1200"/>
              <a:t>的</a:t>
            </a:r>
            <a:r>
              <a:rPr lang="en-US" altLang="zh-CN" sz="1200"/>
              <a:t>Thrift</a:t>
            </a:r>
            <a:r>
              <a:rPr lang="zh-CN" altLang="en-US" sz="1200"/>
              <a:t>服务，对外提供接口（默认端口</a:t>
            </a:r>
            <a:r>
              <a:rPr lang="en-US" altLang="zh-CN" sz="1200"/>
              <a:t>10000</a:t>
            </a:r>
            <a:r>
              <a:rPr lang="zh-CN" altLang="en-US" sz="1200"/>
              <a:t>）可供其它客户端链接，如：</a:t>
            </a:r>
            <a:r>
              <a:rPr lang="en-US" altLang="zh-CN" sz="1200"/>
              <a:t>bin/beeline</a:t>
            </a:r>
            <a:r>
              <a:rPr lang="zh-CN" altLang="en-US" sz="1200"/>
              <a:t>（内置）、</a:t>
            </a:r>
            <a:r>
              <a:rPr lang="en-US" altLang="zh-CN" sz="1200"/>
              <a:t>DataGrip</a:t>
            </a:r>
            <a:r>
              <a:rPr lang="zh-CN" altLang="en-US" sz="1200"/>
              <a:t>（第三方）、</a:t>
            </a:r>
            <a:r>
              <a:rPr lang="en-US" altLang="zh-CN" sz="1200"/>
              <a:t>DBeaver</a:t>
            </a:r>
            <a:r>
              <a:rPr lang="zh-CN" altLang="en-US" sz="1200"/>
              <a:t>（第三方）</a:t>
            </a:r>
            <a:endParaRPr lang="zh-CN" altLang="en-US" sz="1200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303520" y="3860800"/>
            <a:ext cx="6181725" cy="2533650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Apache Hive 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概述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l"/>
            <a:r>
              <a:rPr lang="en-US" altLang="zh-CN" dirty="0"/>
              <a:t>模拟实现Hive功能</a:t>
            </a:r>
            <a:endParaRPr lang="en-US" altLang="zh-CN" dirty="0"/>
          </a:p>
          <a:p>
            <a:pPr algn="l"/>
            <a:r>
              <a:rPr lang="en-US" altLang="zh-CN" dirty="0"/>
              <a:t>Hive基础架构</a:t>
            </a:r>
            <a:endParaRPr lang="en-US" altLang="zh-CN" dirty="0"/>
          </a:p>
          <a:p>
            <a:pPr algn="l"/>
            <a:r>
              <a:rPr lang="zh-CN" altLang="en-US" dirty="0"/>
              <a:t>Hive部署</a:t>
            </a:r>
            <a:endParaRPr lang="zh-CN" altLang="en-US" dirty="0"/>
          </a:p>
          <a:p>
            <a:pPr algn="l"/>
            <a:r>
              <a:rPr lang="zh-CN" altLang="en-US" dirty="0">
                <a:sym typeface="+mn-ea"/>
              </a:rPr>
              <a:t>Hive初体验</a:t>
            </a:r>
            <a:endParaRPr lang="zh-CN" altLang="en-US" dirty="0"/>
          </a:p>
          <a:p>
            <a:r>
              <a:rPr lang="en-US" altLang="zh-CN" dirty="0">
                <a:solidFill>
                  <a:srgbClr val="FF0000"/>
                </a:solidFill>
              </a:rPr>
              <a:t>Hive</a:t>
            </a:r>
            <a:r>
              <a:rPr lang="zh-CN" altLang="en-US" dirty="0">
                <a:solidFill>
                  <a:srgbClr val="FF0000"/>
                </a:solidFill>
              </a:rPr>
              <a:t>客户端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3" name="图形 2" descr="303b32313537333932333bbcfdcdb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583386" y="4402101"/>
            <a:ext cx="410210" cy="410210"/>
          </a:xfrm>
          <a:prstGeom prst="rect">
            <a:avLst/>
          </a:prstGeom>
        </p:spPr>
      </p:pic>
      <p:sp>
        <p:nvSpPr>
          <p:cNvPr id="4" name="左大括号 3"/>
          <p:cNvSpPr/>
          <p:nvPr/>
        </p:nvSpPr>
        <p:spPr>
          <a:xfrm>
            <a:off x="7031990" y="4157345"/>
            <a:ext cx="215900" cy="100774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7247890" y="4004945"/>
            <a:ext cx="40640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/>
              <a:t>HiveServer2 &amp; Beeline</a:t>
            </a:r>
            <a:endParaRPr lang="en-US" altLang="zh-CN" sz="1400"/>
          </a:p>
        </p:txBody>
      </p:sp>
      <p:sp>
        <p:nvSpPr>
          <p:cNvPr id="6" name="文本框 5"/>
          <p:cNvSpPr txBox="1"/>
          <p:nvPr/>
        </p:nvSpPr>
        <p:spPr>
          <a:xfrm>
            <a:off x="7247890" y="5012690"/>
            <a:ext cx="40640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>
                <a:solidFill>
                  <a:srgbClr val="FF0000"/>
                </a:solidFill>
              </a:rPr>
              <a:t>DataGrip &amp; DBeaver</a:t>
            </a:r>
            <a:endParaRPr lang="en-US" altLang="zh-CN" sz="14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4799965" y="404495"/>
            <a:ext cx="6298565" cy="4722495"/>
          </a:xfrm>
        </p:spPr>
        <p:txBody>
          <a:bodyPr/>
          <a:lstStyle/>
          <a:p>
            <a:r>
              <a:rPr lang="zh-CN" altLang="en-US" sz="1600" dirty="0">
                <a:solidFill>
                  <a:srgbClr val="FF0000"/>
                </a:solidFill>
              </a:rPr>
              <a:t>掌握使用</a:t>
            </a:r>
            <a:r>
              <a:rPr lang="en-US" altLang="zh-CN" sz="1600" dirty="0">
                <a:solidFill>
                  <a:srgbClr val="FF0000"/>
                </a:solidFill>
              </a:rPr>
              <a:t>DataGrip</a:t>
            </a:r>
            <a:r>
              <a:rPr lang="zh-CN" altLang="en-US" sz="1600" dirty="0">
                <a:solidFill>
                  <a:srgbClr val="FF0000"/>
                </a:solidFill>
              </a:rPr>
              <a:t>链接</a:t>
            </a:r>
            <a:r>
              <a:rPr lang="en-US" altLang="zh-CN" sz="1600" dirty="0">
                <a:solidFill>
                  <a:srgbClr val="FF0000"/>
                </a:solidFill>
              </a:rPr>
              <a:t>Hive</a:t>
            </a:r>
            <a:r>
              <a:rPr lang="zh-CN" altLang="en-US" sz="1600" dirty="0">
                <a:solidFill>
                  <a:srgbClr val="FF0000"/>
                </a:solidFill>
              </a:rPr>
              <a:t>使用</a:t>
            </a:r>
            <a:endParaRPr lang="zh-CN" altLang="en-US" sz="1600" dirty="0">
              <a:solidFill>
                <a:srgbClr val="FF0000"/>
              </a:solidFill>
            </a:endParaRPr>
          </a:p>
          <a:p>
            <a:r>
              <a:rPr lang="zh-CN" altLang="en-US" sz="1600" dirty="0">
                <a:solidFill>
                  <a:srgbClr val="FF0000"/>
                </a:solidFill>
              </a:rPr>
              <a:t>掌握使用</a:t>
            </a:r>
            <a:r>
              <a:rPr lang="en-US" altLang="zh-CN" sz="1600" dirty="0">
                <a:solidFill>
                  <a:srgbClr val="FF0000"/>
                </a:solidFill>
              </a:rPr>
              <a:t>DBeaver</a:t>
            </a:r>
            <a:r>
              <a:rPr lang="zh-CN" altLang="en-US" sz="1600" dirty="0">
                <a:solidFill>
                  <a:srgbClr val="FF0000"/>
                </a:solidFill>
              </a:rPr>
              <a:t>链接</a:t>
            </a:r>
            <a:r>
              <a:rPr lang="en-US" altLang="zh-CN" sz="1600" dirty="0">
                <a:solidFill>
                  <a:srgbClr val="FF0000"/>
                </a:solidFill>
              </a:rPr>
              <a:t>Hive</a:t>
            </a:r>
            <a:r>
              <a:rPr lang="zh-CN" altLang="en-US" sz="1600" dirty="0">
                <a:solidFill>
                  <a:srgbClr val="FF0000"/>
                </a:solidFill>
              </a:rPr>
              <a:t>使用</a:t>
            </a:r>
            <a:endParaRPr lang="zh-CN" altLang="en-US" sz="16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占位符 3"/>
          <p:cNvSpPr>
            <a:spLocks noGrp="1"/>
          </p:cNvSpPr>
          <p:nvPr>
            <p:ph type="body" sz="quarter" idx="11"/>
            <p:custDataLst>
              <p:tags r:id="rId1"/>
            </p:custDataLst>
          </p:nvPr>
        </p:nvSpPr>
        <p:spPr/>
        <p:txBody>
          <a:bodyPr/>
          <a:p>
            <a:r>
              <a:rPr lang="en-US" altLang="zh-CN" dirty="0">
                <a:solidFill>
                  <a:srgbClr val="FF0000"/>
                </a:solidFill>
              </a:rPr>
              <a:t>DataGrip、Dbeaver</a:t>
            </a:r>
            <a:r>
              <a:rPr lang="en-US" altLang="zh-CN" dirty="0"/>
              <a:t>、SQuirrel SQL Client</a:t>
            </a:r>
            <a:r>
              <a:rPr lang="zh-CN" altLang="en-US" dirty="0"/>
              <a:t>等</a:t>
            </a:r>
            <a:endParaRPr lang="zh-CN" altLang="en-US" dirty="0"/>
          </a:p>
          <a:p>
            <a:pPr marL="0" indent="0">
              <a:buNone/>
            </a:pPr>
            <a:r>
              <a:rPr lang="zh-CN" altLang="en-US" dirty="0"/>
              <a:t>可以在</a:t>
            </a:r>
            <a:r>
              <a:rPr lang="en-US" altLang="zh-CN" dirty="0"/>
              <a:t>Windows</a:t>
            </a:r>
            <a:r>
              <a:rPr lang="zh-CN" altLang="en-US" dirty="0"/>
              <a:t>、</a:t>
            </a:r>
            <a:r>
              <a:rPr lang="en-US" altLang="zh-CN" dirty="0"/>
              <a:t>MAC</a:t>
            </a:r>
            <a:r>
              <a:rPr lang="zh-CN" altLang="en-US" dirty="0"/>
              <a:t>平台中</a:t>
            </a:r>
            <a:r>
              <a:rPr lang="zh-CN" altLang="en-US" b="1" dirty="0">
                <a:solidFill>
                  <a:srgbClr val="C00000"/>
                </a:solidFill>
              </a:rPr>
              <a:t>通过</a:t>
            </a:r>
            <a:r>
              <a:rPr lang="en-US" altLang="zh-CN" b="1" dirty="0">
                <a:solidFill>
                  <a:srgbClr val="C00000"/>
                </a:solidFill>
              </a:rPr>
              <a:t>JDBC</a:t>
            </a:r>
            <a:r>
              <a:rPr lang="zh-CN" altLang="en-US" b="1" dirty="0">
                <a:solidFill>
                  <a:srgbClr val="C00000"/>
                </a:solidFill>
              </a:rPr>
              <a:t>连接</a:t>
            </a:r>
            <a:r>
              <a:rPr lang="en-US" altLang="zh-CN" b="1" dirty="0">
                <a:solidFill>
                  <a:srgbClr val="C00000"/>
                </a:solidFill>
              </a:rPr>
              <a:t>HiveServer2</a:t>
            </a:r>
            <a:r>
              <a:rPr lang="zh-CN" altLang="en-US" b="1" dirty="0">
                <a:solidFill>
                  <a:srgbClr val="C00000"/>
                </a:solidFill>
              </a:rPr>
              <a:t>的图形界面工具</a:t>
            </a:r>
            <a:r>
              <a:rPr lang="zh-CN" altLang="en-US" dirty="0"/>
              <a:t>；</a:t>
            </a:r>
            <a:endParaRPr lang="zh-CN" altLang="en-US" dirty="0"/>
          </a:p>
          <a:p>
            <a:pPr marL="0" indent="0">
              <a:buNone/>
            </a:pPr>
            <a:r>
              <a:rPr lang="zh-CN" altLang="en-US" dirty="0"/>
              <a:t>这类工具往往专门针对</a:t>
            </a:r>
            <a:r>
              <a:rPr lang="en-US" altLang="zh-CN" dirty="0"/>
              <a:t>SQL</a:t>
            </a:r>
            <a:r>
              <a:rPr lang="zh-CN" altLang="en-US" dirty="0"/>
              <a:t>类软件进行开发优化、</a:t>
            </a:r>
            <a:r>
              <a:rPr lang="zh-CN" altLang="en-US" dirty="0">
                <a:solidFill>
                  <a:srgbClr val="92D050"/>
                </a:solidFill>
              </a:rPr>
              <a:t>页面美观大方</a:t>
            </a:r>
            <a:r>
              <a:rPr lang="zh-CN" altLang="en-US" dirty="0"/>
              <a:t>，</a:t>
            </a:r>
            <a:r>
              <a:rPr lang="zh-CN" altLang="en-US" dirty="0">
                <a:solidFill>
                  <a:srgbClr val="92D050"/>
                </a:solidFill>
              </a:rPr>
              <a:t>操作简洁</a:t>
            </a:r>
            <a:r>
              <a:rPr lang="zh-CN" altLang="en-US" dirty="0"/>
              <a:t>，更重要的是</a:t>
            </a:r>
            <a:r>
              <a:rPr lang="en-US" altLang="zh-CN" dirty="0">
                <a:solidFill>
                  <a:srgbClr val="92D050"/>
                </a:solidFill>
              </a:rPr>
              <a:t>SQL</a:t>
            </a:r>
            <a:r>
              <a:rPr lang="zh-CN" altLang="en-US" dirty="0">
                <a:solidFill>
                  <a:srgbClr val="92D050"/>
                </a:solidFill>
              </a:rPr>
              <a:t>编辑环境优雅</a:t>
            </a:r>
            <a:r>
              <a:rPr lang="zh-CN" altLang="en-US" dirty="0"/>
              <a:t>；</a:t>
            </a:r>
            <a:endParaRPr lang="zh-CN" altLang="en-US" dirty="0"/>
          </a:p>
          <a:p>
            <a:pPr marL="0" indent="0">
              <a:buNone/>
            </a:pPr>
            <a:r>
              <a:rPr lang="en-US" altLang="zh-CN" dirty="0">
                <a:solidFill>
                  <a:srgbClr val="92D050"/>
                </a:solidFill>
              </a:rPr>
              <a:t>SQL</a:t>
            </a:r>
            <a:r>
              <a:rPr lang="zh-CN" altLang="en-US" dirty="0">
                <a:solidFill>
                  <a:srgbClr val="92D050"/>
                </a:solidFill>
              </a:rPr>
              <a:t>语法智能提示补全、关键字高亮、查询结果智能显示、按钮操作大于命令操作</a:t>
            </a:r>
            <a:r>
              <a:rPr lang="zh-CN" altLang="en-US" dirty="0"/>
              <a:t>；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5" name="文本占位符 2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710880" y="940081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 smtClean="0"/>
              <a:t>Hive</a:t>
            </a:r>
            <a:r>
              <a:rPr lang="zh-CN" altLang="en-US" dirty="0" smtClean="0"/>
              <a:t>第三方客户端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3037415" y="3645036"/>
            <a:ext cx="6096528" cy="2894959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占位符 3"/>
          <p:cNvSpPr>
            <a:spLocks noGrp="1"/>
          </p:cNvSpPr>
          <p:nvPr>
            <p:ph type="body" sz="quarter" idx="11"/>
            <p:custDataLst>
              <p:tags r:id="rId1"/>
            </p:custDataLst>
          </p:nvPr>
        </p:nvSpPr>
        <p:spPr/>
        <p:txBody>
          <a:bodyPr/>
          <a:p>
            <a:r>
              <a:rPr lang="en-US" altLang="zh-CN" b="1" dirty="0" smtClean="0">
                <a:solidFill>
                  <a:srgbClr val="C00000"/>
                </a:solidFill>
              </a:rPr>
              <a:t>DataGrip</a:t>
            </a:r>
            <a:endParaRPr lang="en-US" altLang="zh-CN" b="1" dirty="0" smtClean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US" altLang="zh-CN" dirty="0" smtClean="0"/>
              <a:t>DataGrip</a:t>
            </a:r>
            <a:r>
              <a:rPr lang="zh-CN" altLang="en-US" dirty="0" smtClean="0"/>
              <a:t>是</a:t>
            </a:r>
            <a:r>
              <a:rPr lang="zh-CN" altLang="en-US" dirty="0"/>
              <a:t>由</a:t>
            </a:r>
            <a:r>
              <a:rPr lang="en-US" altLang="zh-CN" dirty="0"/>
              <a:t>JetBrains</a:t>
            </a:r>
            <a:r>
              <a:rPr lang="zh-CN" altLang="en-US" dirty="0"/>
              <a:t>公司推出的数据库管理软件，</a:t>
            </a:r>
            <a:r>
              <a:rPr lang="en-US" altLang="zh-CN" dirty="0"/>
              <a:t>DataGrip</a:t>
            </a:r>
            <a:r>
              <a:rPr lang="zh-CN" altLang="en-US" dirty="0"/>
              <a:t>支持几乎所有主流的关系数据库产品，如</a:t>
            </a:r>
            <a:r>
              <a:rPr lang="en-US" altLang="zh-CN" dirty="0"/>
              <a:t>DB2</a:t>
            </a:r>
            <a:r>
              <a:rPr lang="zh-CN" altLang="en-US" dirty="0"/>
              <a:t>、</a:t>
            </a:r>
            <a:r>
              <a:rPr lang="en-US" altLang="zh-CN" dirty="0" smtClean="0"/>
              <a:t>Derby</a:t>
            </a:r>
            <a:r>
              <a:rPr lang="zh-CN" altLang="en-US" dirty="0" smtClean="0"/>
              <a:t>、</a:t>
            </a:r>
            <a:r>
              <a:rPr lang="en-US" altLang="zh-CN" dirty="0"/>
              <a:t>MySQL</a:t>
            </a:r>
            <a:r>
              <a:rPr lang="zh-CN" altLang="en-US" dirty="0"/>
              <a:t>、</a:t>
            </a:r>
            <a:r>
              <a:rPr lang="en-US" altLang="zh-CN" dirty="0" smtClean="0"/>
              <a:t>Oracle</a:t>
            </a:r>
            <a:r>
              <a:rPr lang="zh-CN" altLang="en-US" dirty="0" smtClean="0"/>
              <a:t>、</a:t>
            </a:r>
            <a:r>
              <a:rPr lang="en-US" altLang="zh-CN" dirty="0"/>
              <a:t>SQL </a:t>
            </a:r>
            <a:r>
              <a:rPr lang="en-US" altLang="zh-CN" dirty="0" smtClean="0"/>
              <a:t>Server</a:t>
            </a:r>
            <a:r>
              <a:rPr lang="zh-CN" altLang="en-US" dirty="0" smtClean="0"/>
              <a:t>等，</a:t>
            </a:r>
            <a:r>
              <a:rPr lang="zh-CN" altLang="en-US" dirty="0" smtClean="0">
                <a:solidFill>
                  <a:srgbClr val="92D050"/>
                </a:solidFill>
              </a:rPr>
              <a:t>也支持几乎所有主流的大数据生态圈</a:t>
            </a:r>
            <a:r>
              <a:rPr lang="en-US" altLang="zh-CN" dirty="0" smtClean="0">
                <a:solidFill>
                  <a:srgbClr val="92D050"/>
                </a:solidFill>
              </a:rPr>
              <a:t>SQL</a:t>
            </a:r>
            <a:r>
              <a:rPr lang="zh-CN" altLang="en-US" dirty="0" smtClean="0">
                <a:solidFill>
                  <a:srgbClr val="92D050"/>
                </a:solidFill>
              </a:rPr>
              <a:t>软件</a:t>
            </a:r>
            <a:r>
              <a:rPr lang="zh-CN" altLang="en-US" dirty="0" smtClean="0"/>
              <a:t>，并且</a:t>
            </a:r>
            <a:r>
              <a:rPr lang="zh-CN" altLang="en-US" dirty="0"/>
              <a:t>提供了简单易用的界面，开发者上手几乎不会遇到任何困难。</a:t>
            </a:r>
            <a:endParaRPr lang="zh-CN" altLang="en-US" dirty="0"/>
          </a:p>
        </p:txBody>
      </p:sp>
      <p:sp>
        <p:nvSpPr>
          <p:cNvPr id="5" name="文本占位符 2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710880" y="940081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 smtClean="0"/>
              <a:t>Hive</a:t>
            </a:r>
            <a:r>
              <a:rPr lang="zh-CN" altLang="en-US" dirty="0" smtClean="0"/>
              <a:t>可视化工具客户端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835926" y="2970633"/>
            <a:ext cx="2499505" cy="3723753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chemeClr val="tx1"/>
                </a:solidFill>
              </a:rPr>
              <a:t>step1</a:t>
            </a:r>
            <a:r>
              <a:rPr lang="zh-CN" altLang="en-US" dirty="0" smtClean="0">
                <a:solidFill>
                  <a:schemeClr val="tx1"/>
                </a:solidFill>
              </a:rPr>
              <a:t>：</a:t>
            </a:r>
            <a:r>
              <a:rPr lang="en-US" altLang="zh-CN" dirty="0" smtClean="0">
                <a:solidFill>
                  <a:schemeClr val="tx1"/>
                </a:solidFill>
              </a:rPr>
              <a:t>windows</a:t>
            </a:r>
            <a:r>
              <a:rPr lang="zh-CN" altLang="en-US" dirty="0" smtClean="0">
                <a:solidFill>
                  <a:schemeClr val="tx1"/>
                </a:solidFill>
              </a:rPr>
              <a:t>创建工程文件夹</a:t>
            </a:r>
            <a:endParaRPr lang="en-US" altLang="zh-CN" dirty="0" smtClean="0">
              <a:solidFill>
                <a:schemeClr val="tx1"/>
              </a:solidFill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/>
              <a:t>DataGrip</a:t>
            </a:r>
            <a:r>
              <a:rPr lang="zh-CN" altLang="en-US" dirty="0" smtClean="0"/>
              <a:t>使用教程</a:t>
            </a:r>
            <a:endParaRPr lang="en-US" altLang="zh-CN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59345" y="3253685"/>
            <a:ext cx="5852667" cy="126503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chemeClr val="tx1"/>
                </a:solidFill>
              </a:rPr>
              <a:t>step2</a:t>
            </a:r>
            <a:r>
              <a:rPr lang="zh-CN" altLang="en-US" dirty="0" smtClean="0">
                <a:solidFill>
                  <a:schemeClr val="tx1"/>
                </a:solidFill>
              </a:rPr>
              <a:t>：</a:t>
            </a:r>
            <a:r>
              <a:rPr lang="en-US" altLang="zh-CN" dirty="0" smtClean="0">
                <a:solidFill>
                  <a:schemeClr val="tx1"/>
                </a:solidFill>
              </a:rPr>
              <a:t>DataGrip</a:t>
            </a:r>
            <a:r>
              <a:rPr lang="zh-CN" altLang="en-US" dirty="0" smtClean="0">
                <a:solidFill>
                  <a:schemeClr val="tx1"/>
                </a:solidFill>
              </a:rPr>
              <a:t>中创建新</a:t>
            </a:r>
            <a:r>
              <a:rPr lang="en-US" altLang="zh-CN" dirty="0" smtClean="0">
                <a:solidFill>
                  <a:schemeClr val="tx1"/>
                </a:solidFill>
              </a:rPr>
              <a:t>Project</a:t>
            </a:r>
            <a:endParaRPr lang="en-US" altLang="zh-CN" dirty="0" smtClean="0">
              <a:solidFill>
                <a:schemeClr val="tx1"/>
              </a:solidFill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/>
              <a:t>DataGrip</a:t>
            </a:r>
            <a:r>
              <a:rPr lang="zh-CN" altLang="en-US" dirty="0" smtClean="0"/>
              <a:t>使用教程</a:t>
            </a:r>
            <a:endParaRPr lang="en-US" altLang="zh-CN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68792" y="2400183"/>
            <a:ext cx="6500423" cy="250519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chemeClr val="tx1"/>
                </a:solidFill>
              </a:rPr>
              <a:t>step3</a:t>
            </a:r>
            <a:r>
              <a:rPr lang="zh-CN" altLang="en-US" dirty="0">
                <a:solidFill>
                  <a:schemeClr val="tx1"/>
                </a:solidFill>
              </a:rPr>
              <a:t>：关联本地工程文件夹</a:t>
            </a:r>
            <a:endParaRPr lang="en-US" altLang="zh-CN" dirty="0" smtClean="0">
              <a:solidFill>
                <a:schemeClr val="tx1"/>
              </a:solidFill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/>
              <a:t>DataGrip</a:t>
            </a:r>
            <a:r>
              <a:rPr lang="zh-CN" altLang="en-US" dirty="0" smtClean="0"/>
              <a:t>使用教程</a:t>
            </a:r>
            <a:endParaRPr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54838" y="1838982"/>
            <a:ext cx="4061681" cy="468515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chemeClr val="tx1"/>
                </a:solidFill>
              </a:rPr>
              <a:t>step4</a:t>
            </a:r>
            <a:r>
              <a:rPr lang="zh-CN" altLang="en-US" dirty="0" smtClean="0">
                <a:solidFill>
                  <a:schemeClr val="tx1"/>
                </a:solidFill>
              </a:rPr>
              <a:t>：</a:t>
            </a:r>
            <a:r>
              <a:rPr lang="en-US" altLang="zh-CN" dirty="0" smtClean="0">
                <a:solidFill>
                  <a:schemeClr val="tx1"/>
                </a:solidFill>
              </a:rPr>
              <a:t>DataGrip</a:t>
            </a:r>
            <a:r>
              <a:rPr lang="zh-CN" altLang="en-US" dirty="0" smtClean="0">
                <a:solidFill>
                  <a:schemeClr val="tx1"/>
                </a:solidFill>
              </a:rPr>
              <a:t>连接</a:t>
            </a:r>
            <a:r>
              <a:rPr lang="en-US" altLang="zh-CN" dirty="0" smtClean="0">
                <a:solidFill>
                  <a:schemeClr val="tx1"/>
                </a:solidFill>
              </a:rPr>
              <a:t>Hive</a:t>
            </a:r>
            <a:endParaRPr lang="en-US" altLang="zh-CN" dirty="0" smtClean="0">
              <a:solidFill>
                <a:schemeClr val="tx1"/>
              </a:solidFill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/>
              <a:t>DataGrip</a:t>
            </a:r>
            <a:r>
              <a:rPr lang="zh-CN" altLang="en-US" dirty="0" smtClean="0"/>
              <a:t>使用教程</a:t>
            </a:r>
            <a:endParaRPr lang="en-US" altLang="zh-CN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92876" y="2322101"/>
            <a:ext cx="3985605" cy="354360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chemeClr val="tx1"/>
                </a:solidFill>
              </a:rPr>
              <a:t>step5</a:t>
            </a:r>
            <a:r>
              <a:rPr lang="zh-CN" altLang="en-US" dirty="0" smtClean="0">
                <a:solidFill>
                  <a:schemeClr val="tx1"/>
                </a:solidFill>
              </a:rPr>
              <a:t>：配置</a:t>
            </a:r>
            <a:r>
              <a:rPr lang="en-US" altLang="zh-CN" dirty="0" smtClean="0">
                <a:solidFill>
                  <a:schemeClr val="tx1"/>
                </a:solidFill>
              </a:rPr>
              <a:t>Hive JDBC</a:t>
            </a:r>
            <a:r>
              <a:rPr lang="zh-CN" altLang="en-US" dirty="0" smtClean="0">
                <a:solidFill>
                  <a:schemeClr val="tx1"/>
                </a:solidFill>
              </a:rPr>
              <a:t>连接驱动</a:t>
            </a:r>
            <a:endParaRPr lang="en-US" altLang="zh-CN" dirty="0" smtClean="0">
              <a:solidFill>
                <a:schemeClr val="tx1"/>
              </a:solidFill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/>
              <a:t>DataGrip</a:t>
            </a:r>
            <a:r>
              <a:rPr lang="zh-CN" altLang="en-US" dirty="0" smtClean="0"/>
              <a:t>使用教程</a:t>
            </a:r>
            <a:endParaRPr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80344" y="2236290"/>
            <a:ext cx="5410669" cy="413801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文本占位符 6"/>
          <p:cNvSpPr>
            <a:spLocks noGrp="1"/>
          </p:cNvSpPr>
          <p:nvPr>
            <p:ph type="body" sz="quarter" idx="11"/>
            <p:custDataLst>
              <p:tags r:id="rId1"/>
            </p:custDataLst>
          </p:nvPr>
        </p:nvSpPr>
        <p:spPr/>
        <p:txBody>
          <a:bodyPr/>
          <a:p>
            <a:r>
              <a:rPr lang="zh-CN" altLang="en-US" dirty="0" smtClean="0"/>
              <a:t>使用</a:t>
            </a:r>
            <a:r>
              <a:rPr lang="en-US" altLang="zh-CN" dirty="0"/>
              <a:t>Hadoop MapReduce</a:t>
            </a:r>
            <a:r>
              <a:rPr lang="zh-CN" altLang="en-US" dirty="0"/>
              <a:t>直接处理数据所面临的问题 </a:t>
            </a:r>
            <a:endParaRPr lang="zh-CN" alt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人员学习成本太高 需要掌握</a:t>
            </a:r>
            <a:r>
              <a:rPr lang="en-US" altLang="zh-CN" dirty="0"/>
              <a:t>java</a:t>
            </a:r>
            <a:r>
              <a:rPr lang="zh-CN" altLang="en-US" dirty="0"/>
              <a:t>、</a:t>
            </a:r>
            <a:r>
              <a:rPr lang="en-US" altLang="zh-CN" dirty="0"/>
              <a:t>Python</a:t>
            </a:r>
            <a:r>
              <a:rPr lang="zh-CN" altLang="en-US" dirty="0"/>
              <a:t>等编程语言</a:t>
            </a:r>
            <a:endParaRPr lang="zh-CN" alt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MapReduce</a:t>
            </a:r>
            <a:r>
              <a:rPr lang="zh-CN" altLang="en-US" dirty="0"/>
              <a:t>实现复杂查询逻辑开发难度太大 </a:t>
            </a:r>
            <a:endParaRPr lang="zh-CN" altLang="en-US" dirty="0"/>
          </a:p>
          <a:p>
            <a:r>
              <a:rPr lang="zh-CN" altLang="en-US" dirty="0" smtClean="0"/>
              <a:t>使用</a:t>
            </a:r>
            <a:r>
              <a:rPr lang="en-US" altLang="zh-CN" dirty="0"/>
              <a:t>Hive</a:t>
            </a:r>
            <a:r>
              <a:rPr lang="zh-CN" altLang="en-US" dirty="0"/>
              <a:t>处理数据的好处 </a:t>
            </a:r>
            <a:endParaRPr lang="zh-CN" alt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操作接口采用</a:t>
            </a:r>
            <a:r>
              <a:rPr lang="zh-CN" altLang="en-US" b="1" dirty="0">
                <a:solidFill>
                  <a:srgbClr val="92D050"/>
                </a:solidFill>
              </a:rPr>
              <a:t>类</a:t>
            </a:r>
            <a:r>
              <a:rPr lang="en-US" altLang="zh-CN" b="1" dirty="0">
                <a:solidFill>
                  <a:srgbClr val="92D050"/>
                </a:solidFill>
              </a:rPr>
              <a:t>SQL</a:t>
            </a:r>
            <a:r>
              <a:rPr lang="zh-CN" altLang="en-US" b="1" dirty="0">
                <a:solidFill>
                  <a:srgbClr val="92D050"/>
                </a:solidFill>
              </a:rPr>
              <a:t>语法</a:t>
            </a:r>
            <a:r>
              <a:rPr lang="zh-CN" altLang="en-US" dirty="0"/>
              <a:t>，提供快速开发的能力（</a:t>
            </a:r>
            <a:r>
              <a:rPr lang="zh-CN" altLang="en-US" dirty="0">
                <a:solidFill>
                  <a:srgbClr val="92D050"/>
                </a:solidFill>
              </a:rPr>
              <a:t>简单、容易上手</a:t>
            </a:r>
            <a:r>
              <a:rPr lang="zh-CN" altLang="en-US" dirty="0"/>
              <a:t>）</a:t>
            </a:r>
            <a:endParaRPr lang="zh-CN" alt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dirty="0"/>
              <a:t>底层执行</a:t>
            </a:r>
            <a:r>
              <a:rPr lang="en-US" altLang="zh-CN" dirty="0"/>
              <a:t>MapReduce</a:t>
            </a:r>
            <a:r>
              <a:rPr lang="zh-CN" altLang="en-US" dirty="0"/>
              <a:t>，</a:t>
            </a:r>
            <a:r>
              <a:rPr lang="zh-CN" altLang="en-US" b="1" dirty="0">
                <a:solidFill>
                  <a:srgbClr val="92D050"/>
                </a:solidFill>
              </a:rPr>
              <a:t>可以完成分布式海量数据的</a:t>
            </a:r>
            <a:r>
              <a:rPr lang="en-US" altLang="zh-CN" b="1" dirty="0">
                <a:solidFill>
                  <a:srgbClr val="92D050"/>
                </a:solidFill>
              </a:rPr>
              <a:t>SQL</a:t>
            </a:r>
            <a:r>
              <a:rPr lang="zh-CN" altLang="en-US" b="1" dirty="0">
                <a:solidFill>
                  <a:srgbClr val="92D050"/>
                </a:solidFill>
              </a:rPr>
              <a:t>处理</a:t>
            </a:r>
            <a:endParaRPr lang="zh-CN" altLang="en-US" b="1" dirty="0">
              <a:solidFill>
                <a:srgbClr val="92D050"/>
              </a:solidFill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710880" y="940081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 smtClean="0"/>
              <a:t>为什么使用</a:t>
            </a:r>
            <a:r>
              <a:rPr lang="en-US" altLang="zh-CN" dirty="0" smtClean="0"/>
              <a:t>Hive</a:t>
            </a:r>
            <a:endParaRPr lang="zh-CN" altLang="en-US" dirty="0"/>
          </a:p>
        </p:txBody>
      </p:sp>
      <p:pic>
        <p:nvPicPr>
          <p:cNvPr id="3" name="图片 2" descr="播仔素材库【1】02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37775" y="4537710"/>
            <a:ext cx="2146935" cy="2146935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chemeClr val="tx1"/>
                </a:solidFill>
              </a:rPr>
              <a:t>step5</a:t>
            </a:r>
            <a:r>
              <a:rPr lang="zh-CN" altLang="en-US" dirty="0" smtClean="0">
                <a:solidFill>
                  <a:schemeClr val="tx1"/>
                </a:solidFill>
              </a:rPr>
              <a:t>：配置</a:t>
            </a:r>
            <a:r>
              <a:rPr lang="en-US" altLang="zh-CN" dirty="0" smtClean="0">
                <a:solidFill>
                  <a:schemeClr val="tx1"/>
                </a:solidFill>
              </a:rPr>
              <a:t>Hive JDBC</a:t>
            </a:r>
            <a:r>
              <a:rPr lang="zh-CN" altLang="en-US" dirty="0" smtClean="0">
                <a:solidFill>
                  <a:schemeClr val="tx1"/>
                </a:solidFill>
              </a:rPr>
              <a:t>连接驱动</a:t>
            </a:r>
            <a:endParaRPr lang="en-US" altLang="zh-CN" dirty="0" smtClean="0">
              <a:solidFill>
                <a:schemeClr val="tx1"/>
              </a:solidFill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/>
              <a:t>DataGrip</a:t>
            </a:r>
            <a:r>
              <a:rPr lang="zh-CN" altLang="en-US" dirty="0" smtClean="0"/>
              <a:t>使用教程</a:t>
            </a:r>
            <a:endParaRPr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11758" y="2314566"/>
            <a:ext cx="5547841" cy="207282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6520" y="5055818"/>
            <a:ext cx="4153260" cy="1204064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chemeClr val="tx1"/>
                </a:solidFill>
              </a:rPr>
              <a:t>step6</a:t>
            </a:r>
            <a:r>
              <a:rPr lang="zh-CN" altLang="en-US" dirty="0" smtClean="0">
                <a:solidFill>
                  <a:schemeClr val="tx1"/>
                </a:solidFill>
              </a:rPr>
              <a:t>：返回，配置</a:t>
            </a:r>
            <a:r>
              <a:rPr lang="en-US" altLang="zh-CN" dirty="0" smtClean="0">
                <a:solidFill>
                  <a:schemeClr val="tx1"/>
                </a:solidFill>
              </a:rPr>
              <a:t>Hiveserver2</a:t>
            </a:r>
            <a:r>
              <a:rPr lang="zh-CN" altLang="en-US" dirty="0" smtClean="0">
                <a:solidFill>
                  <a:schemeClr val="tx1"/>
                </a:solidFill>
              </a:rPr>
              <a:t>服务连接信息</a:t>
            </a:r>
            <a:endParaRPr lang="en-US" altLang="zh-CN" dirty="0" smtClean="0">
              <a:solidFill>
                <a:schemeClr val="tx1"/>
              </a:solidFill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/>
              <a:t>DataGrip</a:t>
            </a:r>
            <a:r>
              <a:rPr lang="zh-CN" altLang="en-US" dirty="0" smtClean="0"/>
              <a:t>使用教程</a:t>
            </a:r>
            <a:endParaRPr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51197" y="2179182"/>
            <a:ext cx="6868963" cy="41227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chemeClr val="tx1"/>
                </a:solidFill>
              </a:rPr>
              <a:t>step6</a:t>
            </a:r>
            <a:r>
              <a:rPr lang="zh-CN" altLang="en-US" dirty="0" smtClean="0">
                <a:solidFill>
                  <a:schemeClr val="tx1"/>
                </a:solidFill>
              </a:rPr>
              <a:t>：返回，配置</a:t>
            </a:r>
            <a:r>
              <a:rPr lang="en-US" altLang="zh-CN" dirty="0" smtClean="0">
                <a:solidFill>
                  <a:schemeClr val="tx1"/>
                </a:solidFill>
              </a:rPr>
              <a:t>Hiveserver2</a:t>
            </a:r>
            <a:r>
              <a:rPr lang="zh-CN" altLang="en-US" dirty="0" smtClean="0">
                <a:solidFill>
                  <a:schemeClr val="tx1"/>
                </a:solidFill>
              </a:rPr>
              <a:t>服务连接信息</a:t>
            </a:r>
            <a:endParaRPr lang="en-US" altLang="zh-CN" dirty="0" smtClean="0">
              <a:solidFill>
                <a:schemeClr val="tx1"/>
              </a:solidFill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/>
              <a:t>DataGrip</a:t>
            </a:r>
            <a:r>
              <a:rPr lang="zh-CN" altLang="en-US" dirty="0" smtClean="0"/>
              <a:t>使用教程</a:t>
            </a:r>
            <a:endParaRPr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85679" y="1029332"/>
            <a:ext cx="4901805" cy="54531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en-US" altLang="zh-CN"/>
              <a:t>DBeaver</a:t>
            </a:r>
            <a:endParaRPr lang="en-US" alt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pPr marL="0" indent="0">
              <a:buNone/>
            </a:pPr>
            <a:r>
              <a:rPr lang="en-US" altLang="zh-CN"/>
              <a:t>1. </a:t>
            </a:r>
            <a:r>
              <a:rPr lang="zh-CN" altLang="en-US"/>
              <a:t>什么是分布式</a:t>
            </a:r>
            <a:r>
              <a:rPr lang="en-US" altLang="zh-CN"/>
              <a:t>SQL</a:t>
            </a:r>
            <a:r>
              <a:rPr lang="zh-CN" altLang="en-US"/>
              <a:t>计算？</a:t>
            </a:r>
            <a:endParaRPr lang="zh-CN" altLang="en-US"/>
          </a:p>
          <a:p>
            <a:pPr marL="0" indent="0">
              <a:buNone/>
            </a:pPr>
            <a:r>
              <a:rPr lang="zh-CN" altLang="en-US" sz="1400"/>
              <a:t>以分布式的形式，执行</a:t>
            </a:r>
            <a:r>
              <a:rPr lang="en-US" altLang="zh-CN" sz="1400"/>
              <a:t>SQL</a:t>
            </a:r>
            <a:r>
              <a:rPr lang="zh-CN" altLang="en-US" sz="1400"/>
              <a:t>语句，进行数据统计分析。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2. Apache Hive</a:t>
            </a:r>
            <a:r>
              <a:rPr lang="zh-CN" altLang="en-US"/>
              <a:t>是做什么的？</a:t>
            </a:r>
            <a:endParaRPr lang="zh-CN" altLang="en-US"/>
          </a:p>
          <a:p>
            <a:pPr marL="0" indent="0">
              <a:buNone/>
            </a:pPr>
            <a:r>
              <a:rPr lang="zh-CN" altLang="en-US" sz="1400"/>
              <a:t>很简单，将</a:t>
            </a:r>
            <a:r>
              <a:rPr lang="en-US" altLang="zh-CN" sz="1400"/>
              <a:t>SQL</a:t>
            </a:r>
            <a:r>
              <a:rPr lang="zh-CN" altLang="en-US" sz="1400"/>
              <a:t>语句翻译成</a:t>
            </a:r>
            <a:r>
              <a:rPr lang="en-US" altLang="zh-CN" sz="1400"/>
              <a:t>MapReduce</a:t>
            </a:r>
            <a:r>
              <a:rPr lang="zh-CN" altLang="en-US" sz="1400"/>
              <a:t>程序，从而提供用户分布式</a:t>
            </a:r>
            <a:r>
              <a:rPr lang="en-US" altLang="zh-CN" sz="1400"/>
              <a:t>SQL</a:t>
            </a:r>
            <a:r>
              <a:rPr lang="zh-CN" altLang="en-US" sz="1400"/>
              <a:t>计算的能力。</a:t>
            </a:r>
            <a:endParaRPr lang="zh-CN" altLang="en-US" sz="1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/>
              <a:t>传统</a:t>
            </a:r>
            <a:r>
              <a:rPr lang="en-US" altLang="zh-CN" sz="1400"/>
              <a:t>MapReduce</a:t>
            </a:r>
            <a:r>
              <a:rPr lang="zh-CN" altLang="en-US" sz="1400"/>
              <a:t>开发：写</a:t>
            </a:r>
            <a:r>
              <a:rPr lang="en-US" altLang="zh-CN" sz="1400"/>
              <a:t>MR</a:t>
            </a:r>
            <a:r>
              <a:rPr lang="zh-CN" altLang="en-US" sz="1400"/>
              <a:t>代码</a:t>
            </a:r>
            <a:r>
              <a:rPr lang="en-US" altLang="zh-CN" sz="1400"/>
              <a:t>-&gt;</a:t>
            </a:r>
            <a:r>
              <a:rPr lang="zh-CN" sz="1400"/>
              <a:t>得到结果</a:t>
            </a:r>
            <a:endParaRPr lang="zh-CN" altLang="en-US" sz="1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/>
              <a:t>使用</a:t>
            </a:r>
            <a:r>
              <a:rPr lang="en-US" altLang="zh-CN" sz="1400"/>
              <a:t>Hive</a:t>
            </a:r>
            <a:r>
              <a:rPr lang="zh-CN" altLang="en-US" sz="1400"/>
              <a:t>开发：写</a:t>
            </a:r>
            <a:r>
              <a:rPr lang="en-US" altLang="zh-CN" sz="1400"/>
              <a:t>SQL-&gt;</a:t>
            </a:r>
            <a:r>
              <a:rPr lang="zh-CN" altLang="en-US" sz="1400"/>
              <a:t>得到结果</a:t>
            </a:r>
            <a:endParaRPr lang="zh-CN" altLang="en-US" sz="1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/>
              <a:t>底层都是</a:t>
            </a:r>
            <a:r>
              <a:rPr lang="en-US" altLang="zh-CN" sz="1400"/>
              <a:t>MR</a:t>
            </a:r>
            <a:r>
              <a:rPr lang="zh-CN" altLang="en-US" sz="1400"/>
              <a:t>在运行，但是使用层面上更加简单了。</a:t>
            </a:r>
            <a:endParaRPr lang="zh-CN" altLang="en-US" sz="1400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UNIT_PLACING_PICTURE_USER_VIEWPORT" val="{&quot;height&quot;:3901,&quot;width&quot;:8306}"/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UNIT_PLACING_PICTURE_USER_VIEWPORT" val="{&quot;height&quot;:10800,&quot;width&quot;:10800}"/>
  <p:tag name="KSO_WM_BEAUTIFY_FLAG" val=""/>
</p:tagLst>
</file>

<file path=ppt/tags/tag2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30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UNIT_PLACING_PICTURE_USER_VIEWPORT" val="{&quot;height&quot;:646,&quot;width&quot;:646}"/>
</p:tagLst>
</file>

<file path=ppt/tags/tag39.xml><?xml version="1.0" encoding="utf-8"?>
<p:tagLst xmlns:p="http://schemas.openxmlformats.org/presentationml/2006/main">
  <p:tag name="KSO_WM_UNIT_TABLE_BEAUTIFY" val="smartTable{00dbeed9-8154-4f70-8af4-e3a40397d7b5}"/>
</p:tagLst>
</file>

<file path=ppt/tags/tag4.xml><?xml version="1.0" encoding="utf-8"?>
<p:tagLst xmlns:p="http://schemas.openxmlformats.org/presentationml/2006/main">
  <p:tag name="KSO_WM_UNIT_PLACING_PICTURE_USER_VIEWPORT" val="{&quot;height&quot;:3901,&quot;width&quot;:8306}"/>
  <p:tag name="KSO_WM_BEAUTIFY_FLAG" val=""/>
</p:tagLst>
</file>

<file path=ppt/tags/tag40.xml><?xml version="1.0" encoding="utf-8"?>
<p:tagLst xmlns:p="http://schemas.openxmlformats.org/presentationml/2006/main">
  <p:tag name="KSO_WM_UNIT_PLACING_PICTURE_USER_VIEWPORT" val="{&quot;height&quot;:4160,&quot;width&quot;:4160}"/>
  <p:tag name="KSO_WM_BEAUTIFY_FLAG" val=""/>
</p:tagLst>
</file>

<file path=ppt/tags/tag41.xml><?xml version="1.0" encoding="utf-8"?>
<p:tagLst xmlns:p="http://schemas.openxmlformats.org/presentationml/2006/main">
  <p:tag name="KSO_WM_BEAUTIFY_FLAG" val=""/>
  <p:tag name="KSO_WM_UNIT_PLACING_PICTURE_USER_VIEWPORT" val="{&quot;height&quot;:7650,&quot;width&quot;:12040}"/>
</p:tagLst>
</file>

<file path=ppt/tags/tag42.xml><?xml version="1.0" encoding="utf-8"?>
<p:tagLst xmlns:p="http://schemas.openxmlformats.org/presentationml/2006/main">
  <p:tag name="KSO_WM_BEAUTIFY_FLAG" val=""/>
</p:tagLst>
</file>

<file path=ppt/tags/tag43.xml><?xml version="1.0" encoding="utf-8"?>
<p:tagLst xmlns:p="http://schemas.openxmlformats.org/presentationml/2006/main">
  <p:tag name="KSO_WM_BEAUTIFY_FLAG" val=""/>
</p:tagLst>
</file>

<file path=ppt/tags/tag44.xml><?xml version="1.0" encoding="utf-8"?>
<p:tagLst xmlns:p="http://schemas.openxmlformats.org/presentationml/2006/main">
  <p:tag name="KSO_WM_UNIT_PLACING_PICTURE_USER_VIEWPORT" val="{&quot;height&quot;:10800,&quot;width&quot;:10800}"/>
  <p:tag name="KSO_WM_BEAUTIFY_FLAG" val=""/>
</p:tagLst>
</file>

<file path=ppt/tags/tag45.xml><?xml version="1.0" encoding="utf-8"?>
<p:tagLst xmlns:p="http://schemas.openxmlformats.org/presentationml/2006/main">
  <p:tag name="KSO_WM_UNIT_PLACING_PICTURE_USER_VIEWPORT" val="{&quot;height&quot;:10800,&quot;width&quot;:10800}"/>
  <p:tag name="KSO_WM_BEAUTIFY_FLAG" val=""/>
</p:tagLst>
</file>

<file path=ppt/tags/tag46.xml><?xml version="1.0" encoding="utf-8"?>
<p:tagLst xmlns:p="http://schemas.openxmlformats.org/presentationml/2006/main">
  <p:tag name="KSO_WM_BEAUTIFY_FLAG" val=""/>
</p:tagLst>
</file>

<file path=ppt/tags/tag47.xml><?xml version="1.0" encoding="utf-8"?>
<p:tagLst xmlns:p="http://schemas.openxmlformats.org/presentationml/2006/main">
  <p:tag name="KSO_WM_BEAUTIFY_FLAG" val=""/>
</p:tagLst>
</file>

<file path=ppt/tags/tag48.xml><?xml version="1.0" encoding="utf-8"?>
<p:tagLst xmlns:p="http://schemas.openxmlformats.org/presentationml/2006/main">
  <p:tag name="KSO_WM_BEAUTIFY_FLAG" val=""/>
</p:tagLst>
</file>

<file path=ppt/tags/tag49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UNIT_PLACING_PICTURE_USER_VIEWPORT" val="{&quot;height&quot;:10800,&quot;width&quot;:10800}"/>
</p:tagLst>
</file>

<file path=ppt/tags/tag50.xml><?xml version="1.0" encoding="utf-8"?>
<p:tagLst xmlns:p="http://schemas.openxmlformats.org/presentationml/2006/main">
  <p:tag name="KSO_WM_BEAUTIFY_FLAG" val=""/>
</p:tagLst>
</file>

<file path=ppt/tags/tag51.xml><?xml version="1.0" encoding="utf-8"?>
<p:tagLst xmlns:p="http://schemas.openxmlformats.org/presentationml/2006/main">
  <p:tag name="KSO_WM_BEAUTIFY_FLAG" val=""/>
</p:tagLst>
</file>

<file path=ppt/tags/tag52.xml><?xml version="1.0" encoding="utf-8"?>
<p:tagLst xmlns:p="http://schemas.openxmlformats.org/presentationml/2006/main">
  <p:tag name="KSO_WM_BEAUTIFY_FLAG" val=""/>
</p:tagLst>
</file>

<file path=ppt/tags/tag53.xml><?xml version="1.0" encoding="utf-8"?>
<p:tagLst xmlns:p="http://schemas.openxmlformats.org/presentationml/2006/main">
  <p:tag name="KSO_WM_UNIT_PLACING_PICTURE_USER_VIEWPORT" val="{&quot;height&quot;:646,&quot;width&quot;:646}"/>
</p:tagLst>
</file>

<file path=ppt/tags/tag54.xml><?xml version="1.0" encoding="utf-8"?>
<p:tagLst xmlns:p="http://schemas.openxmlformats.org/presentationml/2006/main">
  <p:tag name="KSO_WM_UNIT_TABLE_BEAUTIFY" val="smartTable{00dbeed9-8154-4f70-8af4-e3a40397d7b5}"/>
</p:tagLst>
</file>

<file path=ppt/tags/tag55.xml><?xml version="1.0" encoding="utf-8"?>
<p:tagLst xmlns:p="http://schemas.openxmlformats.org/presentationml/2006/main">
  <p:tag name="KSO_WM_UNIT_PLACING_PICTURE_USER_VIEWPORT" val="{&quot;height&quot;:4160,&quot;width&quot;:4160}"/>
  <p:tag name="KSO_WM_BEAUTIFY_FLAG" val=""/>
</p:tagLst>
</file>

<file path=ppt/tags/tag56.xml><?xml version="1.0" encoding="utf-8"?>
<p:tagLst xmlns:p="http://schemas.openxmlformats.org/presentationml/2006/main">
  <p:tag name="KSO_WM_BEAUTIFY_FLAG" val=""/>
</p:tagLst>
</file>

<file path=ppt/tags/tag57.xml><?xml version="1.0" encoding="utf-8"?>
<p:tagLst xmlns:p="http://schemas.openxmlformats.org/presentationml/2006/main">
  <p:tag name="KSO_WM_BEAUTIFY_FLAG" val=""/>
</p:tagLst>
</file>

<file path=ppt/tags/tag58.xml><?xml version="1.0" encoding="utf-8"?>
<p:tagLst xmlns:p="http://schemas.openxmlformats.org/presentationml/2006/main">
  <p:tag name="KSO_WM_BEAUTIFY_FLAG" val=""/>
</p:tagLst>
</file>

<file path=ppt/tags/tag59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UNIT_PLACING_PICTURE_USER_VIEWPORT" val="{&quot;height&quot;:10800,&quot;width&quot;:10800}"/>
</p:tagLst>
</file>

<file path=ppt/tags/tag60.xml><?xml version="1.0" encoding="utf-8"?>
<p:tagLst xmlns:p="http://schemas.openxmlformats.org/presentationml/2006/main">
  <p:tag name="KSO_WM_BEAUTIFY_FLAG" val=""/>
</p:tagLst>
</file>

<file path=ppt/tags/tag61.xml><?xml version="1.0" encoding="utf-8"?>
<p:tagLst xmlns:p="http://schemas.openxmlformats.org/presentationml/2006/main">
  <p:tag name="KSO_WM_BEAUTIFY_FLAG" val=""/>
</p:tagLst>
</file>

<file path=ppt/tags/tag62.xml><?xml version="1.0" encoding="utf-8"?>
<p:tagLst xmlns:p="http://schemas.openxmlformats.org/presentationml/2006/main">
  <p:tag name="KSO_WM_UNIT_PLACING_PICTURE_USER_VIEWPORT" val="{&quot;height&quot;:4160,&quot;width&quot;:4160}"/>
  <p:tag name="KSO_WM_BEAUTIFY_FLAG" val=""/>
</p:tagLst>
</file>

<file path=ppt/tags/tag63.xml><?xml version="1.0" encoding="utf-8"?>
<p:tagLst xmlns:p="http://schemas.openxmlformats.org/presentationml/2006/main">
  <p:tag name="KSO_WM_BEAUTIFY_FLAG" val=""/>
</p:tagLst>
</file>

<file path=ppt/tags/tag64.xml><?xml version="1.0" encoding="utf-8"?>
<p:tagLst xmlns:p="http://schemas.openxmlformats.org/presentationml/2006/main">
  <p:tag name="KSO_WM_BEAUTIFY_FLAG" val=""/>
</p:tagLst>
</file>

<file path=ppt/tags/tag65.xml><?xml version="1.0" encoding="utf-8"?>
<p:tagLst xmlns:p="http://schemas.openxmlformats.org/presentationml/2006/main">
  <p:tag name="KSO_WM_BEAUTIFY_FLAG" val=""/>
</p:tagLst>
</file>

<file path=ppt/tags/tag66.xml><?xml version="1.0" encoding="utf-8"?>
<p:tagLst xmlns:p="http://schemas.openxmlformats.org/presentationml/2006/main">
  <p:tag name="KSO_WM_BEAUTIFY_FLAG" val=""/>
</p:tagLst>
</file>

<file path=ppt/tags/tag67.xml><?xml version="1.0" encoding="utf-8"?>
<p:tagLst xmlns:p="http://schemas.openxmlformats.org/presentationml/2006/main">
  <p:tag name="KSO_WM_BEAUTIFY_FLAG" val=""/>
</p:tagLst>
</file>

<file path=ppt/tags/tag68.xml><?xml version="1.0" encoding="utf-8"?>
<p:tagLst xmlns:p="http://schemas.openxmlformats.org/presentationml/2006/main">
  <p:tag name="KSO_WM_BEAUTIFY_FLAG" val=""/>
</p:tagLst>
</file>

<file path=ppt/tags/tag69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70.xml><?xml version="1.0" encoding="utf-8"?>
<p:tagLst xmlns:p="http://schemas.openxmlformats.org/presentationml/2006/main">
  <p:tag name="KSO_WM_UNIT_PLACING_PICTURE_USER_VIEWPORT" val="{&quot;height&quot;:646,&quot;width&quot;:646}"/>
</p:tagLst>
</file>

<file path=ppt/tags/tag71.xml><?xml version="1.0" encoding="utf-8"?>
<p:tagLst xmlns:p="http://schemas.openxmlformats.org/presentationml/2006/main">
  <p:tag name="KSO_WM_UNIT_TABLE_BEAUTIFY" val="smartTable{00dbeed9-8154-4f70-8af4-e3a40397d7b5}"/>
</p:tagLst>
</file>

<file path=ppt/tags/tag72.xml><?xml version="1.0" encoding="utf-8"?>
<p:tagLst xmlns:p="http://schemas.openxmlformats.org/presentationml/2006/main">
  <p:tag name="KSO_WM_UNIT_PLACING_PICTURE_USER_VIEWPORT" val="{&quot;height&quot;:4160,&quot;width&quot;:4160}"/>
  <p:tag name="KSO_WM_BEAUTIFY_FLAG" val=""/>
</p:tagLst>
</file>

<file path=ppt/tags/tag73.xml><?xml version="1.0" encoding="utf-8"?>
<p:tagLst xmlns:p="http://schemas.openxmlformats.org/presentationml/2006/main">
  <p:tag name="KSO_WM_BEAUTIFY_FLAG" val=""/>
</p:tagLst>
</file>

<file path=ppt/tags/tag74.xml><?xml version="1.0" encoding="utf-8"?>
<p:tagLst xmlns:p="http://schemas.openxmlformats.org/presentationml/2006/main">
  <p:tag name="KSO_WM_BEAUTIFY_FLAG" val=""/>
</p:tagLst>
</file>

<file path=ppt/tags/tag75.xml><?xml version="1.0" encoding="utf-8"?>
<p:tagLst xmlns:p="http://schemas.openxmlformats.org/presentationml/2006/main">
  <p:tag name="KSO_WM_BEAUTIFY_FLAG" val=""/>
</p:tagLst>
</file>

<file path=ppt/tags/tag76.xml><?xml version="1.0" encoding="utf-8"?>
<p:tagLst xmlns:p="http://schemas.openxmlformats.org/presentationml/2006/main">
  <p:tag name="KSO_WM_BEAUTIFY_FLAG" val=""/>
</p:tagLst>
</file>

<file path=ppt/tags/tag77.xml><?xml version="1.0" encoding="utf-8"?>
<p:tagLst xmlns:p="http://schemas.openxmlformats.org/presentationml/2006/main">
  <p:tag name="KSO_WM_BEAUTIFY_FLAG" val=""/>
</p:tagLst>
</file>

<file path=ppt/tags/tag78.xml><?xml version="1.0" encoding="utf-8"?>
<p:tagLst xmlns:p="http://schemas.openxmlformats.org/presentationml/2006/main">
  <p:tag name="KSO_WM_UNIT_PLACING_PICTURE_USER_VIEWPORT" val="{&quot;height&quot;:4160,&quot;width&quot;:4160}"/>
  <p:tag name="KSO_WM_BEAUTIFY_FLAG" val=""/>
</p:tagLst>
</file>

<file path=ppt/tags/tag79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80.xml><?xml version="1.0" encoding="utf-8"?>
<p:tagLst xmlns:p="http://schemas.openxmlformats.org/presentationml/2006/main">
  <p:tag name="KSO_WM_BEAUTIFY_FLAG" val=""/>
</p:tagLst>
</file>

<file path=ppt/tags/tag81.xml><?xml version="1.0" encoding="utf-8"?>
<p:tagLst xmlns:p="http://schemas.openxmlformats.org/presentationml/2006/main">
  <p:tag name="KSO_WM_BEAUTIFY_FLAG" val=""/>
</p:tagLst>
</file>

<file path=ppt/tags/tag82.xml><?xml version="1.0" encoding="utf-8"?>
<p:tagLst xmlns:p="http://schemas.openxmlformats.org/presentationml/2006/main">
  <p:tag name="KSO_WM_BEAUTIFY_FLAG" val=""/>
</p:tagLst>
</file>

<file path=ppt/tags/tag83.xml><?xml version="1.0" encoding="utf-8"?>
<p:tagLst xmlns:p="http://schemas.openxmlformats.org/presentationml/2006/main">
  <p:tag name="KSO_WM_BEAUTIFY_FLAG" val=""/>
</p:tagLst>
</file>

<file path=ppt/tags/tag84.xml><?xml version="1.0" encoding="utf-8"?>
<p:tagLst xmlns:p="http://schemas.openxmlformats.org/presentationml/2006/main">
  <p:tag name="KSO_WM_UNIT_PLACING_PICTURE_USER_VIEWPORT" val="{&quot;height&quot;:646,&quot;width&quot;:646}"/>
</p:tagLst>
</file>

<file path=ppt/tags/tag85.xml><?xml version="1.0" encoding="utf-8"?>
<p:tagLst xmlns:p="http://schemas.openxmlformats.org/presentationml/2006/main">
  <p:tag name="KSO_WM_UNIT_PLACING_PICTURE_USER_VIEWPORT" val="{&quot;height&quot;:646,&quot;width&quot;:646}"/>
</p:tagLst>
</file>

<file path=ppt/tags/tag86.xml><?xml version="1.0" encoding="utf-8"?>
<p:tagLst xmlns:p="http://schemas.openxmlformats.org/presentationml/2006/main">
  <p:tag name="KSO_WM_BEAUTIFY_FLAG" val=""/>
  <p:tag name="KSO_WM_UNIT_PLACING_PICTURE_USER_VIEWPORT" val="{&quot;height&quot;:5865,&quot;width&quot;:14310}"/>
</p:tagLst>
</file>

<file path=ppt/tags/tag87.xml><?xml version="1.0" encoding="utf-8"?>
<p:tagLst xmlns:p="http://schemas.openxmlformats.org/presentationml/2006/main">
  <p:tag name="KSO_WM_BEAUTIFY_FLAG" val=""/>
</p:tagLst>
</file>

<file path=ppt/tags/tag88.xml><?xml version="1.0" encoding="utf-8"?>
<p:tagLst xmlns:p="http://schemas.openxmlformats.org/presentationml/2006/main">
  <p:tag name="KSO_WM_BEAUTIFY_FLAG" val=""/>
</p:tagLst>
</file>

<file path=ppt/tags/tag89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ags/tag90.xml><?xml version="1.0" encoding="utf-8"?>
<p:tagLst xmlns:p="http://schemas.openxmlformats.org/presentationml/2006/main">
  <p:tag name="KSO_WM_BEAUTIFY_FLAG" val=""/>
  <p:tag name="KSO_WM_UNIT_PLACING_PICTURE_USER_VIEWPORT" val="{&quot;height&quot;:5865,&quot;width&quot;:14310}"/>
</p:tagLst>
</file>

<file path=ppt/tags/tag91.xml><?xml version="1.0" encoding="utf-8"?>
<p:tagLst xmlns:p="http://schemas.openxmlformats.org/presentationml/2006/main">
  <p:tag name="KSO_WM_UNIT_PLACING_PICTURE_USER_VIEWPORT" val="{&quot;height&quot;:646,&quot;width&quot;:646}"/>
</p:tagLst>
</file>

<file path=ppt/tags/tag92.xml><?xml version="1.0" encoding="utf-8"?>
<p:tagLst xmlns:p="http://schemas.openxmlformats.org/presentationml/2006/main">
  <p:tag name="KSO_WM_BEAUTIFY_FLAG" val=""/>
</p:tagLst>
</file>

<file path=ppt/tags/tag93.xml><?xml version="1.0" encoding="utf-8"?>
<p:tagLst xmlns:p="http://schemas.openxmlformats.org/presentationml/2006/main">
  <p:tag name="KSO_WM_BEAUTIFY_FLAG" val=""/>
</p:tagLst>
</file>

<file path=ppt/tags/tag94.xml><?xml version="1.0" encoding="utf-8"?>
<p:tagLst xmlns:p="http://schemas.openxmlformats.org/presentationml/2006/main">
  <p:tag name="KSO_WM_BEAUTIFY_FLAG" val=""/>
</p:tagLst>
</file>

<file path=ppt/tags/tag95.xml><?xml version="1.0" encoding="utf-8"?>
<p:tagLst xmlns:p="http://schemas.openxmlformats.org/presentationml/2006/main">
  <p:tag name="KSO_WM_BEAUTIFY_FLAG" val=""/>
</p:tagLst>
</file>

<file path=ppt/tags/tag96.xml><?xml version="1.0" encoding="utf-8"?>
<p:tagLst xmlns:p="http://schemas.openxmlformats.org/presentationml/2006/main">
  <p:tag name="KSO_WM_BEAUTIFY_FLAG" val=""/>
</p:tagLst>
</file>

<file path=ppt/tags/tag97.xml><?xml version="1.0" encoding="utf-8"?>
<p:tagLst xmlns:p="http://schemas.openxmlformats.org/presentationml/2006/main">
  <p:tag name="KSO_WM_BEAUTIFY_FLAG" val=""/>
</p:tagLst>
</file>

<file path=ppt/tags/tag98.xml><?xml version="1.0" encoding="utf-8"?>
<p:tagLst xmlns:p="http://schemas.openxmlformats.org/presentationml/2006/main">
  <p:tag name="KSO_WPP_MARK_KEY" val="6063a3db-260b-42bf-906c-06ec9030aa2b"/>
  <p:tag name="COMMONDATA" val="eyJoZGlkIjoiNDA0ZTUxM2YxNWFkZDlkNTZiNWZhYzlkMjQxNWY2ZTMifQ=="/>
</p:tagLst>
</file>

<file path=ppt/theme/theme1.xml><?xml version="1.0" encoding="utf-8"?>
<a:theme xmlns:a="http://schemas.openxmlformats.org/drawingml/2006/main" name="1_自定义设计方案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7_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8_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9_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10_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4.xml><?xml version="1.0" encoding="utf-8"?>
<a:theme xmlns:a="http://schemas.openxmlformats.org/drawingml/2006/main" name="11_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5.xml><?xml version="1.0" encoding="utf-8"?>
<a:theme xmlns:a="http://schemas.openxmlformats.org/drawingml/2006/main" name="12_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6.xml><?xml version="1.0" encoding="utf-8"?>
<a:theme xmlns:a="http://schemas.openxmlformats.org/drawingml/2006/main" name="13_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4_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5_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1_正文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2_正文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6_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8361</Words>
  <Application>WPS 演示</Application>
  <PresentationFormat>宽屏</PresentationFormat>
  <Paragraphs>598</Paragraphs>
  <Slides>83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23</vt:i4>
      </vt:variant>
      <vt:variant>
        <vt:lpstr>主题</vt:lpstr>
      </vt:variant>
      <vt:variant>
        <vt:i4>16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83</vt:i4>
      </vt:variant>
    </vt:vector>
  </HeadingPairs>
  <TitlesOfParts>
    <vt:vector size="124" baseType="lpstr">
      <vt:lpstr>Arial</vt:lpstr>
      <vt:lpstr>宋体</vt:lpstr>
      <vt:lpstr>Wingdings</vt:lpstr>
      <vt:lpstr>阿里巴巴普惠体</vt:lpstr>
      <vt:lpstr>Calibri</vt:lpstr>
      <vt:lpstr>华文楷体</vt:lpstr>
      <vt:lpstr>Segoe UI</vt:lpstr>
      <vt:lpstr>微软雅黑</vt:lpstr>
      <vt:lpstr>Alibaba PuHuiTi M</vt:lpstr>
      <vt:lpstr>Segoe UI Light</vt:lpstr>
      <vt:lpstr>微软雅黑 Light</vt:lpstr>
      <vt:lpstr>Alibaba PuHuiTi R</vt:lpstr>
      <vt:lpstr>黑体</vt:lpstr>
      <vt:lpstr>纤黑体</vt:lpstr>
      <vt:lpstr>字语坊腹黑体</vt:lpstr>
      <vt:lpstr>Arial Unicode MS</vt:lpstr>
      <vt:lpstr>Consolas</vt:lpstr>
      <vt:lpstr>Source Code Pro</vt:lpstr>
      <vt:lpstr>Arial Unicode MS</vt:lpstr>
      <vt:lpstr>JetBrains Mono</vt:lpstr>
      <vt:lpstr>等线</vt:lpstr>
      <vt:lpstr>Euphorigenic</vt:lpstr>
      <vt:lpstr>等线 Light</vt:lpstr>
      <vt:lpstr>1_自定义设计方案</vt:lpstr>
      <vt:lpstr>自定义设计方案</vt:lpstr>
      <vt:lpstr>2_自定义设计方案</vt:lpstr>
      <vt:lpstr>3_自定义设计方案</vt:lpstr>
      <vt:lpstr>4_自定义设计方案</vt:lpstr>
      <vt:lpstr>5_自定义设计方案</vt:lpstr>
      <vt:lpstr>1_正文设计方案</vt:lpstr>
      <vt:lpstr>2_正文设计方案</vt:lpstr>
      <vt:lpstr>6_自定义设计方案</vt:lpstr>
      <vt:lpstr>7_自定义设计方案</vt:lpstr>
      <vt:lpstr>8_自定义设计方案</vt:lpstr>
      <vt:lpstr>9_自定义设计方案</vt:lpstr>
      <vt:lpstr>10_自定义设计方案</vt:lpstr>
      <vt:lpstr>11_自定义设计方案</vt:lpstr>
      <vt:lpstr>12_自定义设计方案</vt:lpstr>
      <vt:lpstr>13_自定义设计方案</vt:lpstr>
      <vt:lpstr>Package</vt:lpstr>
      <vt:lpstr>Package</vt:lpstr>
      <vt:lpstr>Apache Hive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OS</dc:creator>
  <cp:lastModifiedBy>曹宇[囧]</cp:lastModifiedBy>
  <cp:revision>181</cp:revision>
  <dcterms:created xsi:type="dcterms:W3CDTF">2022-12-29T03:33:00Z</dcterms:created>
  <dcterms:modified xsi:type="dcterms:W3CDTF">2023-02-21T01:44:45Z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2052-11.1.0.13703</vt:lpwstr>
  </property>
  <property fmtid="{D5CDD505-2E9C-101B-9397-08002B2CF9AE}" pid="3" name="ICV">
    <vt:lpwstr>92A12D48CC725CEBE9AEAB631D5DDBE0</vt:lpwstr>
  </property>
</Properties>
</file>